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embeddedFontLst>
    <p:embeddedFont>
      <p:font typeface="Play"/>
      <p:regular r:id="rId52"/>
      <p:bold r:id="rId53"/>
    </p:embeddedFont>
    <p:embeddedFont>
      <p:font typeface="Helvetica Neue"/>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hhO/Bds8aKAPte4BSWSQE5hGlM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Play-bold.fntdata"/><Relationship Id="rId52" Type="http://schemas.openxmlformats.org/officeDocument/2006/relationships/font" Target="fonts/Play-regular.fntdata"/><Relationship Id="rId11" Type="http://schemas.openxmlformats.org/officeDocument/2006/relationships/slide" Target="slides/slide7.xml"/><Relationship Id="rId55" Type="http://schemas.openxmlformats.org/officeDocument/2006/relationships/font" Target="fonts/HelveticaNeue-bold.fntdata"/><Relationship Id="rId10" Type="http://schemas.openxmlformats.org/officeDocument/2006/relationships/slide" Target="slides/slide6.xml"/><Relationship Id="rId54" Type="http://schemas.openxmlformats.org/officeDocument/2006/relationships/font" Target="fonts/HelveticaNeue-regular.fntdata"/><Relationship Id="rId13" Type="http://schemas.openxmlformats.org/officeDocument/2006/relationships/slide" Target="slides/slide9.xml"/><Relationship Id="rId57" Type="http://schemas.openxmlformats.org/officeDocument/2006/relationships/font" Target="fonts/HelveticaNeue-boldItalic.fntdata"/><Relationship Id="rId12" Type="http://schemas.openxmlformats.org/officeDocument/2006/relationships/slide" Target="slides/slide8.xml"/><Relationship Id="rId56" Type="http://schemas.openxmlformats.org/officeDocument/2006/relationships/font" Target="fonts/HelveticaNeue-italic.fntdata"/><Relationship Id="rId15" Type="http://schemas.openxmlformats.org/officeDocument/2006/relationships/slide" Target="slides/slide11.xml"/><Relationship Id="rId14" Type="http://schemas.openxmlformats.org/officeDocument/2006/relationships/slide" Target="slides/slide10.xml"/><Relationship Id="rId58"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483" name="Google Shape;48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172" name="Google Shape;17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49"/>
          <p:cNvGrpSpPr/>
          <p:nvPr/>
        </p:nvGrpSpPr>
        <p:grpSpPr>
          <a:xfrm>
            <a:off x="0" y="-8467"/>
            <a:ext cx="12192000" cy="6866467"/>
            <a:chOff x="0" y="-8467"/>
            <a:chExt cx="12192000" cy="6866467"/>
          </a:xfrm>
        </p:grpSpPr>
        <p:sp>
          <p:nvSpPr>
            <p:cNvPr id="28" name="Google Shape;28;p49"/>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9" name="Google Shape;29;p49"/>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30" name="Google Shape;30;p49"/>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31" name="Google Shape;31;p49"/>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2" name="Google Shape;32;p49"/>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49"/>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9"/>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5" name="Google Shape;35;p49"/>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6" name="Google Shape;36;p49"/>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49"/>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9"/>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9"/>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40" name="Google Shape;40;p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58"/>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8"/>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7" name="Google Shape;97;p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59"/>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59"/>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3" name="Google Shape;103;p59"/>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4" name="Google Shape;104;p5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59"/>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08" name="Google Shape;108;p59"/>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60"/>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60"/>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2" name="Google Shape;112;p6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6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6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61"/>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61"/>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8" name="Google Shape;118;p61"/>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9" name="Google Shape;119;p6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6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6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61"/>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23" name="Google Shape;123;p61"/>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62"/>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62"/>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7" name="Google Shape;127;p62"/>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8" name="Google Shape;128;p6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6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6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6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63"/>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6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64"/>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64"/>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6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6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6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6" name="Google Shape;46;p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51"/>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1"/>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2"/>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8" name="Google Shape;58;p52"/>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5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3"/>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53"/>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6" name="Google Shape;66;p53"/>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7" name="Google Shape;67;p53"/>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p5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5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5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56"/>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6"/>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 name="Google Shape;83;p56"/>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4" name="Google Shape;84;p5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57"/>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7"/>
          <p:cNvSpPr/>
          <p:nvPr>
            <p:ph idx="2" type="pic"/>
          </p:nvPr>
        </p:nvSpPr>
        <p:spPr>
          <a:xfrm>
            <a:off x="677334" y="609600"/>
            <a:ext cx="8596668" cy="3845718"/>
          </a:xfrm>
          <a:prstGeom prst="rect">
            <a:avLst/>
          </a:prstGeom>
          <a:noFill/>
          <a:ln>
            <a:noFill/>
          </a:ln>
        </p:spPr>
      </p:sp>
      <p:sp>
        <p:nvSpPr>
          <p:cNvPr id="90" name="Google Shape;90;p57"/>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5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5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48"/>
          <p:cNvGrpSpPr/>
          <p:nvPr/>
        </p:nvGrpSpPr>
        <p:grpSpPr>
          <a:xfrm>
            <a:off x="0" y="-8467"/>
            <a:ext cx="12192000" cy="6866467"/>
            <a:chOff x="0" y="-8467"/>
            <a:chExt cx="12192000" cy="6866467"/>
          </a:xfrm>
        </p:grpSpPr>
        <p:cxnSp>
          <p:nvCxnSpPr>
            <p:cNvPr id="11" name="Google Shape;11;p48"/>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12" name="Google Shape;12;p48"/>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13" name="Google Shape;13;p48"/>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48"/>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48"/>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8"/>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48"/>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48"/>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48"/>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8"/>
            <p:cNvSpPr/>
            <p:nvPr/>
          </p:nvSpPr>
          <p:spPr>
            <a:xfrm>
              <a:off x="0" y="4013200"/>
              <a:ext cx="448733" cy="2844800"/>
            </a:xfrm>
            <a:prstGeom prst="triangle">
              <a:avLst>
                <a:gd fmla="val 0" name="adj"/>
              </a:avLst>
            </a:prstGeom>
            <a:solidFill>
              <a:schemeClr val="accen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4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4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gif"/><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42.png"/><Relationship Id="rId5" Type="http://schemas.openxmlformats.org/officeDocument/2006/relationships/image" Target="../media/image5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jp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52.png"/><Relationship Id="rId6"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hyperlink" Target="https://www.youtube.com/watch?v=taC5pMCm70U&amp;t=2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67.png"/><Relationship Id="rId7" Type="http://schemas.openxmlformats.org/officeDocument/2006/relationships/image" Target="../media/image55.png"/><Relationship Id="rId8"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jpg"/><Relationship Id="rId4" Type="http://schemas.openxmlformats.org/officeDocument/2006/relationships/image" Target="../media/image63.jpg"/><Relationship Id="rId5"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rive.mathworks.com/sharing/9f4543d9-7323-41c8-beb5-dfd27182090d/" TargetMode="Externa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8.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rive.mathworks.com/sharing/9f4543d9-7323-41c8-beb5-dfd27182090d/"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2.png"/><Relationship Id="rId4" Type="http://schemas.openxmlformats.org/officeDocument/2006/relationships/image" Target="../media/image80.png"/><Relationship Id="rId5"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5.jpg"/><Relationship Id="rId4" Type="http://schemas.openxmlformats.org/officeDocument/2006/relationships/image" Target="../media/image70.jpg"/><Relationship Id="rId5"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4.jpg"/><Relationship Id="rId4" Type="http://schemas.openxmlformats.org/officeDocument/2006/relationships/hyperlink" Target="https://www.youtube.com/watch?v=YX8BzK_LU0E" TargetMode="External"/><Relationship Id="rId5" Type="http://schemas.openxmlformats.org/officeDocument/2006/relationships/hyperlink" Target="https://www.youtube.com/watch?v=CQlLa_UWncg&amp;ab_channel=Preligens" TargetMode="External"/><Relationship Id="rId6" Type="http://schemas.openxmlformats.org/officeDocument/2006/relationships/image" Target="../media/image85.jpg"/><Relationship Id="rId7" Type="http://schemas.openxmlformats.org/officeDocument/2006/relationships/hyperlink" Target="https://www.youtube.com/watch?v=YHTSdd8-bnc&amp;ab_channel=NVIDIADeveloper" TargetMode="External"/><Relationship Id="rId8" Type="http://schemas.openxmlformats.org/officeDocument/2006/relationships/image" Target="../media/image8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262997" y="876482"/>
            <a:ext cx="9144000" cy="23876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5496"/>
              </a:buClr>
              <a:buSzPts val="6600"/>
              <a:buFont typeface="Trebuchet MS"/>
              <a:buNone/>
            </a:pPr>
            <a:r>
              <a:rPr b="1" lang="en-US" sz="6600">
                <a:solidFill>
                  <a:srgbClr val="005496"/>
                </a:solidFill>
                <a:latin typeface="Trebuchet MS"/>
                <a:ea typeface="Trebuchet MS"/>
                <a:cs typeface="Trebuchet MS"/>
                <a:sym typeface="Trebuchet MS"/>
              </a:rPr>
              <a:t>Image Processing </a:t>
            </a:r>
            <a:br>
              <a:rPr b="1" lang="en-US" sz="6600">
                <a:solidFill>
                  <a:srgbClr val="005496"/>
                </a:solidFill>
                <a:latin typeface="Trebuchet MS"/>
                <a:ea typeface="Trebuchet MS"/>
                <a:cs typeface="Trebuchet MS"/>
                <a:sym typeface="Trebuchet MS"/>
              </a:rPr>
            </a:br>
            <a:r>
              <a:rPr b="1" lang="en-US" sz="6600">
                <a:solidFill>
                  <a:srgbClr val="005496"/>
                </a:solidFill>
                <a:latin typeface="Trebuchet MS"/>
                <a:ea typeface="Trebuchet MS"/>
                <a:cs typeface="Trebuchet MS"/>
                <a:sym typeface="Trebuchet MS"/>
              </a:rPr>
              <a:t>in MATLAB</a:t>
            </a:r>
            <a:endParaRPr/>
          </a:p>
        </p:txBody>
      </p:sp>
      <p:pic>
        <p:nvPicPr>
          <p:cNvPr id="148" name="Google Shape;148;p1"/>
          <p:cNvPicPr preferRelativeResize="0"/>
          <p:nvPr/>
        </p:nvPicPr>
        <p:blipFill rotWithShape="1">
          <a:blip r:embed="rId3">
            <a:alphaModFix/>
          </a:blip>
          <a:srcRect b="0" l="0" r="0" t="0"/>
          <a:stretch/>
        </p:blipFill>
        <p:spPr>
          <a:xfrm>
            <a:off x="783693" y="4201752"/>
            <a:ext cx="5014390" cy="2219155"/>
          </a:xfrm>
          <a:prstGeom prst="rect">
            <a:avLst/>
          </a:prstGeom>
          <a:noFill/>
          <a:ln>
            <a:noFill/>
          </a:ln>
        </p:spPr>
      </p:pic>
      <p:pic>
        <p:nvPicPr>
          <p:cNvPr id="149" name="Google Shape;149;p1"/>
          <p:cNvPicPr preferRelativeResize="0"/>
          <p:nvPr/>
        </p:nvPicPr>
        <p:blipFill rotWithShape="1">
          <a:blip r:embed="rId4">
            <a:alphaModFix/>
          </a:blip>
          <a:srcRect b="0" l="0" r="0" t="0"/>
          <a:stretch/>
        </p:blipFill>
        <p:spPr>
          <a:xfrm>
            <a:off x="6276975" y="3593918"/>
            <a:ext cx="3130022" cy="31300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230" name="Google Shape;230;p10"/>
          <p:cNvPicPr preferRelativeResize="0"/>
          <p:nvPr/>
        </p:nvPicPr>
        <p:blipFill rotWithShape="1">
          <a:blip r:embed="rId3">
            <a:alphaModFix/>
          </a:blip>
          <a:srcRect b="0" l="0" r="0" t="0"/>
          <a:stretch/>
        </p:blipFill>
        <p:spPr>
          <a:xfrm>
            <a:off x="3100845" y="2328307"/>
            <a:ext cx="5990310" cy="2201385"/>
          </a:xfrm>
          <a:prstGeom prst="rect">
            <a:avLst/>
          </a:prstGeom>
          <a:noFill/>
          <a:ln>
            <a:noFill/>
          </a:ln>
        </p:spPr>
      </p:pic>
      <p:cxnSp>
        <p:nvCxnSpPr>
          <p:cNvPr id="231" name="Google Shape;231;p10"/>
          <p:cNvCxnSpPr/>
          <p:nvPr/>
        </p:nvCxnSpPr>
        <p:spPr>
          <a:xfrm>
            <a:off x="1965278" y="2245057"/>
            <a:ext cx="1944806" cy="821477"/>
          </a:xfrm>
          <a:prstGeom prst="straightConnector1">
            <a:avLst/>
          </a:prstGeom>
          <a:noFill/>
          <a:ln cap="flat" cmpd="sng" w="76200">
            <a:solidFill>
              <a:srgbClr val="FF6600"/>
            </a:solidFill>
            <a:prstDash val="solid"/>
            <a:round/>
            <a:headEnd len="sm" w="sm" type="none"/>
            <a:tailEnd len="med" w="med" type="triangle"/>
          </a:ln>
        </p:spPr>
      </p:cxnSp>
      <p:sp>
        <p:nvSpPr>
          <p:cNvPr id="232" name="Google Shape;232;p10"/>
          <p:cNvSpPr txBox="1"/>
          <p:nvPr/>
        </p:nvSpPr>
        <p:spPr>
          <a:xfrm>
            <a:off x="677334" y="1745734"/>
            <a:ext cx="69621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This gives the rows, columns, and number of arrays in the image!</a:t>
            </a:r>
            <a:endParaRPr/>
          </a:p>
        </p:txBody>
      </p:sp>
      <p:sp>
        <p:nvSpPr>
          <p:cNvPr id="233" name="Google Shape;233;p10"/>
          <p:cNvSpPr txBox="1"/>
          <p:nvPr/>
        </p:nvSpPr>
        <p:spPr>
          <a:xfrm>
            <a:off x="3100845" y="4927599"/>
            <a:ext cx="32255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6: Size function Output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What is a pixel</a:t>
            </a:r>
            <a:endParaRPr/>
          </a:p>
        </p:txBody>
      </p:sp>
      <p:sp>
        <p:nvSpPr>
          <p:cNvPr id="239" name="Google Shape;239;p11"/>
          <p:cNvSpPr txBox="1"/>
          <p:nvPr>
            <p:ph idx="1" type="body"/>
          </p:nvPr>
        </p:nvSpPr>
        <p:spPr>
          <a:xfrm>
            <a:off x="677334" y="1555845"/>
            <a:ext cx="8596668" cy="493366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A pixel (short for "picture element") is the smallest unit of a digital image or graphic that can be displayed and represented on a digital display device. Each pixel can represent a specific color, which is typically defined by combinations of red, green, and blue (RGB) values. The number of pixels in an image determines its resolution, which directly affects the image's detail and clarity, hence why good quality images have an increased number of pixels\</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n-US"/>
              <a:t>Why Pixels are Useful</a:t>
            </a:r>
            <a:endParaRPr/>
          </a:p>
          <a:p>
            <a:pPr indent="-342900" lvl="0" marL="342900" rtl="0" algn="l">
              <a:spcBef>
                <a:spcPts val="1000"/>
              </a:spcBef>
              <a:spcAft>
                <a:spcPts val="0"/>
              </a:spcAft>
              <a:buSzPts val="1440"/>
              <a:buChar char="►"/>
            </a:pPr>
            <a:r>
              <a:rPr b="1" lang="en-US"/>
              <a:t>Image Quality: </a:t>
            </a:r>
            <a:r>
              <a:rPr lang="en-US"/>
              <a:t>Higher pixel counts typically mean better image quality and more detail.</a:t>
            </a:r>
            <a:endParaRPr/>
          </a:p>
          <a:p>
            <a:pPr indent="-342900" lvl="0" marL="342900" rtl="0" algn="l">
              <a:spcBef>
                <a:spcPts val="1000"/>
              </a:spcBef>
              <a:spcAft>
                <a:spcPts val="0"/>
              </a:spcAft>
              <a:buSzPts val="1440"/>
              <a:buChar char="►"/>
            </a:pPr>
            <a:r>
              <a:rPr b="1" lang="en-US"/>
              <a:t>Editing Precision:</a:t>
            </a:r>
            <a:r>
              <a:rPr lang="en-US"/>
              <a:t> Pixels allow for precise image editing and manipulation, down to the smallest detail.</a:t>
            </a:r>
            <a:endParaRPr/>
          </a:p>
          <a:p>
            <a:pPr indent="-342900" lvl="0" marL="342900" rtl="0" algn="l">
              <a:spcBef>
                <a:spcPts val="1000"/>
              </a:spcBef>
              <a:spcAft>
                <a:spcPts val="0"/>
              </a:spcAft>
              <a:buSzPts val="1440"/>
              <a:buChar char="►"/>
            </a:pPr>
            <a:r>
              <a:rPr b="1" lang="en-US"/>
              <a:t>Data Representation</a:t>
            </a:r>
            <a:r>
              <a:rPr lang="en-US"/>
              <a:t>: In image processing and computer vision, pixels are used to represent and analyze visual data, enabling tasks like object detection, recognition, and tracking.</a:t>
            </a:r>
            <a:endParaRPr/>
          </a:p>
        </p:txBody>
      </p:sp>
      <p:pic>
        <p:nvPicPr>
          <p:cNvPr descr="How MATLAB Represents Pixel Colors - MATLAB &amp; Simulink" id="240" name="Google Shape;240;p11"/>
          <p:cNvPicPr preferRelativeResize="0"/>
          <p:nvPr/>
        </p:nvPicPr>
        <p:blipFill rotWithShape="1">
          <a:blip r:embed="rId3">
            <a:alphaModFix/>
          </a:blip>
          <a:srcRect b="0" l="0" r="0" t="0"/>
          <a:stretch/>
        </p:blipFill>
        <p:spPr>
          <a:xfrm>
            <a:off x="9364367" y="609600"/>
            <a:ext cx="2667130" cy="2110071"/>
          </a:xfrm>
          <a:prstGeom prst="rect">
            <a:avLst/>
          </a:prstGeom>
          <a:noFill/>
          <a:ln>
            <a:noFill/>
          </a:ln>
        </p:spPr>
      </p:pic>
      <p:pic>
        <p:nvPicPr>
          <p:cNvPr descr="Working with Image Types in MATLAB - MATLAB &amp; Simulink" id="241" name="Google Shape;241;p11"/>
          <p:cNvPicPr preferRelativeResize="0"/>
          <p:nvPr/>
        </p:nvPicPr>
        <p:blipFill rotWithShape="1">
          <a:blip r:embed="rId4">
            <a:alphaModFix/>
          </a:blip>
          <a:srcRect b="0" l="0" r="0" t="0"/>
          <a:stretch/>
        </p:blipFill>
        <p:spPr>
          <a:xfrm>
            <a:off x="9489064" y="3930556"/>
            <a:ext cx="2542433" cy="1610436"/>
          </a:xfrm>
          <a:prstGeom prst="rect">
            <a:avLst/>
          </a:prstGeom>
          <a:noFill/>
          <a:ln>
            <a:noFill/>
          </a:ln>
        </p:spPr>
      </p:pic>
      <p:sp>
        <p:nvSpPr>
          <p:cNvPr id="242" name="Google Shape;242;p11"/>
          <p:cNvSpPr txBox="1"/>
          <p:nvPr/>
        </p:nvSpPr>
        <p:spPr>
          <a:xfrm>
            <a:off x="9426715" y="2821115"/>
            <a:ext cx="297070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7: Shows different pixels represent different colors.</a:t>
            </a:r>
            <a:endParaRPr/>
          </a:p>
        </p:txBody>
      </p:sp>
      <p:sp>
        <p:nvSpPr>
          <p:cNvPr id="243" name="Google Shape;243;p11"/>
          <p:cNvSpPr txBox="1"/>
          <p:nvPr/>
        </p:nvSpPr>
        <p:spPr>
          <a:xfrm>
            <a:off x="9489064" y="5566180"/>
            <a:ext cx="275657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8: Shows every unique pixel has its own RGB value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3600"/>
              <a:buFont typeface="Trebuchet MS"/>
              <a:buNone/>
            </a:pPr>
            <a:r>
              <a:rPr b="1" lang="en-US">
                <a:solidFill>
                  <a:srgbClr val="002060"/>
                </a:solidFill>
              </a:rPr>
              <a:t>Problem 3 – RGB Pixels</a:t>
            </a:r>
            <a:endParaRPr/>
          </a:p>
        </p:txBody>
      </p:sp>
      <p:sp>
        <p:nvSpPr>
          <p:cNvPr id="249" name="Google Shape;249;p12"/>
          <p:cNvSpPr txBox="1"/>
          <p:nvPr>
            <p:ph idx="1" type="body"/>
          </p:nvPr>
        </p:nvSpPr>
        <p:spPr>
          <a:xfrm>
            <a:off x="677334" y="1398896"/>
            <a:ext cx="8596668" cy="464246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b="0" i="0" lang="en-US">
                <a:solidFill>
                  <a:srgbClr val="212121"/>
                </a:solidFill>
              </a:rPr>
              <a:t>Pixels are the smallest physical point in a digital image. RGB (red, green, and blue) is the colorspace used to store images. Every pixel's color is defined by an intensity of red, blue, and green color and that intensity ranges from </a:t>
            </a:r>
            <a:r>
              <a:rPr b="1" i="0" lang="en-US">
                <a:solidFill>
                  <a:srgbClr val="212121"/>
                </a:solidFill>
              </a:rPr>
              <a:t>0 (devoid of light) to 255 (full brightness of color) </a:t>
            </a:r>
            <a:r>
              <a:rPr b="0" i="0" lang="en-US">
                <a:solidFill>
                  <a:srgbClr val="212121"/>
                </a:solidFill>
              </a:rPr>
              <a:t>To declare an image use the following syntax:</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a:p>
            <a:pPr indent="0" lvl="0" marL="0" rtl="0" algn="l">
              <a:spcBef>
                <a:spcPts val="1000"/>
              </a:spcBef>
              <a:spcAft>
                <a:spcPts val="0"/>
              </a:spcAft>
              <a:buSzPts val="1440"/>
              <a:buNone/>
            </a:pPr>
            <a:r>
              <a:rPr b="0" i="0" lang="en-US">
                <a:solidFill>
                  <a:srgbClr val="212121"/>
                </a:solidFill>
              </a:rPr>
              <a:t>To save the image with a given file name, use the following syntax:</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n-US"/>
              <a:t>Navigate to this part of the Live Script and try to solve this problem:</a:t>
            </a:r>
            <a:endParaRPr/>
          </a:p>
          <a:p>
            <a:pPr indent="0" lvl="0" marL="0" rtl="0" algn="l">
              <a:spcBef>
                <a:spcPts val="1000"/>
              </a:spcBef>
              <a:spcAft>
                <a:spcPts val="0"/>
              </a:spcAft>
              <a:buSzPts val="1440"/>
              <a:buNone/>
            </a:pPr>
            <a:r>
              <a:t/>
            </a:r>
            <a:endParaRPr/>
          </a:p>
        </p:txBody>
      </p:sp>
      <p:pic>
        <p:nvPicPr>
          <p:cNvPr id="250" name="Google Shape;250;p12"/>
          <p:cNvPicPr preferRelativeResize="0"/>
          <p:nvPr/>
        </p:nvPicPr>
        <p:blipFill rotWithShape="1">
          <a:blip r:embed="rId3">
            <a:alphaModFix/>
          </a:blip>
          <a:srcRect b="0" l="0" r="0" t="0"/>
          <a:stretch/>
        </p:blipFill>
        <p:spPr>
          <a:xfrm>
            <a:off x="781309" y="2837241"/>
            <a:ext cx="6836949" cy="665543"/>
          </a:xfrm>
          <a:prstGeom prst="rect">
            <a:avLst/>
          </a:prstGeom>
          <a:noFill/>
          <a:ln>
            <a:noFill/>
          </a:ln>
        </p:spPr>
      </p:pic>
      <p:pic>
        <p:nvPicPr>
          <p:cNvPr id="251" name="Google Shape;251;p12"/>
          <p:cNvPicPr preferRelativeResize="0"/>
          <p:nvPr/>
        </p:nvPicPr>
        <p:blipFill rotWithShape="1">
          <a:blip r:embed="rId4">
            <a:alphaModFix/>
          </a:blip>
          <a:srcRect b="0" l="0" r="0" t="0"/>
          <a:stretch/>
        </p:blipFill>
        <p:spPr>
          <a:xfrm>
            <a:off x="781309" y="4020759"/>
            <a:ext cx="4973906" cy="757928"/>
          </a:xfrm>
          <a:prstGeom prst="rect">
            <a:avLst/>
          </a:prstGeom>
          <a:noFill/>
          <a:ln>
            <a:noFill/>
          </a:ln>
        </p:spPr>
      </p:pic>
      <p:pic>
        <p:nvPicPr>
          <p:cNvPr id="252" name="Google Shape;252;p12"/>
          <p:cNvPicPr preferRelativeResize="0"/>
          <p:nvPr/>
        </p:nvPicPr>
        <p:blipFill rotWithShape="1">
          <a:blip r:embed="rId5">
            <a:alphaModFix/>
          </a:blip>
          <a:srcRect b="0" l="0" r="0" t="0"/>
          <a:stretch/>
        </p:blipFill>
        <p:spPr>
          <a:xfrm>
            <a:off x="781309" y="5296662"/>
            <a:ext cx="7815654" cy="1288752"/>
          </a:xfrm>
          <a:prstGeom prst="rect">
            <a:avLst/>
          </a:prstGeom>
          <a:noFill/>
          <a:ln>
            <a:noFill/>
          </a:ln>
        </p:spPr>
      </p:pic>
      <p:sp>
        <p:nvSpPr>
          <p:cNvPr id="253" name="Google Shape;253;p12"/>
          <p:cNvSpPr/>
          <p:nvPr/>
        </p:nvSpPr>
        <p:spPr>
          <a:xfrm>
            <a:off x="6318914" y="1317009"/>
            <a:ext cx="2743199" cy="484495"/>
          </a:xfrm>
          <a:prstGeom prst="ellipse">
            <a:avLst/>
          </a:prstGeom>
          <a:noFill/>
          <a:ln cap="rnd" cmpd="sng" w="190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259" name="Google Shape;259;p13"/>
          <p:cNvPicPr preferRelativeResize="0"/>
          <p:nvPr/>
        </p:nvPicPr>
        <p:blipFill rotWithShape="1">
          <a:blip r:embed="rId3">
            <a:alphaModFix/>
          </a:blip>
          <a:srcRect b="0" l="0" r="0" t="0"/>
          <a:stretch/>
        </p:blipFill>
        <p:spPr>
          <a:xfrm>
            <a:off x="2075173" y="2107866"/>
            <a:ext cx="7086310" cy="2437552"/>
          </a:xfrm>
          <a:prstGeom prst="rect">
            <a:avLst/>
          </a:prstGeom>
          <a:noFill/>
          <a:ln>
            <a:noFill/>
          </a:ln>
        </p:spPr>
      </p:pic>
      <p:sp>
        <p:nvSpPr>
          <p:cNvPr id="260" name="Google Shape;260;p13"/>
          <p:cNvSpPr txBox="1"/>
          <p:nvPr/>
        </p:nvSpPr>
        <p:spPr>
          <a:xfrm>
            <a:off x="2075173" y="4634173"/>
            <a:ext cx="29707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9: French Flag Output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How To Find RGB Values in MATLAB</a:t>
            </a:r>
            <a:endParaRPr/>
          </a:p>
        </p:txBody>
      </p:sp>
      <p:sp>
        <p:nvSpPr>
          <p:cNvPr id="266" name="Google Shape;266;p14"/>
          <p:cNvSpPr txBox="1"/>
          <p:nvPr>
            <p:ph idx="1" type="body"/>
          </p:nvPr>
        </p:nvSpPr>
        <p:spPr>
          <a:xfrm>
            <a:off x="677334" y="1398896"/>
            <a:ext cx="8596668" cy="537721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6600"/>
              </a:buClr>
              <a:buSzPts val="1440"/>
              <a:buChar char="►"/>
            </a:pPr>
            <a:r>
              <a:rPr lang="en-US"/>
              <a:t>Watch the following video to show a tutorial on how to select RGB Values</a:t>
            </a:r>
            <a:endParaRPr/>
          </a:p>
          <a:p>
            <a:pPr indent="-251459" lvl="0" marL="342900" rtl="0" algn="l">
              <a:spcBef>
                <a:spcPts val="1000"/>
              </a:spcBef>
              <a:spcAft>
                <a:spcPts val="0"/>
              </a:spcAft>
              <a:buSzPts val="1440"/>
              <a:buNone/>
            </a:pPr>
            <a:r>
              <a:t/>
            </a:r>
            <a:endParaRPr/>
          </a:p>
          <a:p>
            <a:pPr indent="0" lvl="0" marL="0" rtl="0" algn="ctr">
              <a:spcBef>
                <a:spcPts val="1000"/>
              </a:spcBef>
              <a:spcAft>
                <a:spcPts val="0"/>
              </a:spcAft>
              <a:buSzPts val="1440"/>
              <a:buNone/>
            </a:pPr>
            <a:r>
              <a:rPr lang="en-US"/>
              <a:t>Video Insert</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Clr>
                <a:srgbClr val="FF6600"/>
              </a:buClr>
              <a:buSzPts val="1440"/>
              <a:buChar char="►"/>
            </a:pPr>
            <a:r>
              <a:rPr lang="en-US"/>
              <a:t>The Summary of the steps are listed below: </a:t>
            </a:r>
            <a:endParaRPr/>
          </a:p>
          <a:p>
            <a:pPr indent="-342900" lvl="1" marL="800100" rtl="0" algn="l">
              <a:spcBef>
                <a:spcPts val="1000"/>
              </a:spcBef>
              <a:spcAft>
                <a:spcPts val="0"/>
              </a:spcAft>
              <a:buClr>
                <a:srgbClr val="FF6600"/>
              </a:buClr>
              <a:buSzPts val="1440"/>
              <a:buFont typeface="Trebuchet MS"/>
              <a:buAutoNum type="arabicPeriod"/>
            </a:pPr>
            <a:r>
              <a:rPr lang="en-US" sz="1800"/>
              <a:t>Display the image using imshow to have it appear in the figure.</a:t>
            </a:r>
            <a:endParaRPr/>
          </a:p>
          <a:p>
            <a:pPr indent="-342900" lvl="1" marL="800100" rtl="0" algn="l">
              <a:spcBef>
                <a:spcPts val="1000"/>
              </a:spcBef>
              <a:spcAft>
                <a:spcPts val="0"/>
              </a:spcAft>
              <a:buClr>
                <a:srgbClr val="FF6600"/>
              </a:buClr>
              <a:buSzPts val="1440"/>
              <a:buFont typeface="Trebuchet MS"/>
              <a:buAutoNum type="arabicPeriod"/>
            </a:pPr>
            <a:r>
              <a:rPr lang="en-US" sz="1800"/>
              <a:t>Once the image is displayed, go to the figure window.</a:t>
            </a:r>
            <a:endParaRPr/>
          </a:p>
          <a:p>
            <a:pPr indent="-342900" lvl="1" marL="800100" rtl="0" algn="l">
              <a:spcBef>
                <a:spcPts val="1000"/>
              </a:spcBef>
              <a:spcAft>
                <a:spcPts val="0"/>
              </a:spcAft>
              <a:buClr>
                <a:srgbClr val="FF6600"/>
              </a:buClr>
              <a:buSzPts val="1440"/>
              <a:buFont typeface="Trebuchet MS"/>
              <a:buAutoNum type="arabicPeriod"/>
            </a:pPr>
            <a:r>
              <a:rPr lang="en-US" sz="1800"/>
              <a:t>In the figure window, navigate to the "Tools" menu.</a:t>
            </a:r>
            <a:endParaRPr/>
          </a:p>
          <a:p>
            <a:pPr indent="-342900" lvl="1" marL="800100" rtl="0" algn="l">
              <a:spcBef>
                <a:spcPts val="1000"/>
              </a:spcBef>
              <a:spcAft>
                <a:spcPts val="0"/>
              </a:spcAft>
              <a:buClr>
                <a:srgbClr val="FF6600"/>
              </a:buClr>
              <a:buSzPts val="1440"/>
              <a:buFont typeface="Trebuchet MS"/>
              <a:buAutoNum type="arabicPeriod"/>
            </a:pPr>
            <a:r>
              <a:rPr lang="en-US" sz="1800"/>
              <a:t>From the "Tools" menu, select "Data Cursor" or "Data Tip".</a:t>
            </a:r>
            <a:endParaRPr/>
          </a:p>
          <a:p>
            <a:pPr indent="-342900" lvl="1" marL="800100" rtl="0" algn="l">
              <a:spcBef>
                <a:spcPts val="1000"/>
              </a:spcBef>
              <a:spcAft>
                <a:spcPts val="0"/>
              </a:spcAft>
              <a:buClr>
                <a:srgbClr val="FF6600"/>
              </a:buClr>
              <a:buSzPts val="1440"/>
              <a:buFont typeface="Trebuchet MS"/>
              <a:buAutoNum type="arabicPeriod"/>
            </a:pPr>
            <a:r>
              <a:rPr lang="en-US" sz="1800"/>
              <a:t>With the data cursor enabled, click anywhere on the image to display the RGB values of the pixel at that location.</a:t>
            </a:r>
            <a:endParaRPr/>
          </a:p>
          <a:p>
            <a:pPr indent="0" lvl="0" marL="0" rtl="0" algn="l">
              <a:spcBef>
                <a:spcPts val="1000"/>
              </a:spcBef>
              <a:spcAft>
                <a:spcPts val="0"/>
              </a:spcAft>
              <a:buSzPts val="144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Why is image segmentation important</a:t>
            </a:r>
            <a:endParaRPr/>
          </a:p>
        </p:txBody>
      </p:sp>
      <p:sp>
        <p:nvSpPr>
          <p:cNvPr id="272" name="Google Shape;272;p15"/>
          <p:cNvSpPr txBox="1"/>
          <p:nvPr>
            <p:ph idx="1" type="body"/>
          </p:nvPr>
        </p:nvSpPr>
        <p:spPr>
          <a:xfrm>
            <a:off x="677334" y="1467134"/>
            <a:ext cx="8596668" cy="527486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Image segmentation is a computer vision technique that divides an image into distinct regions, each corresponding to different objects or textures. This is crucial for extracting meaningful information from images by isolating and identifying components. For example, in a slightly blacked-out white picture of a receipt, image segmentation helps distinguish text from the background, aiding in the accurate extraction of information for applications like optical character recognition (OCR).</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n-US"/>
              <a:t>Benefits of Image Segmentation:</a:t>
            </a:r>
            <a:endParaRPr/>
          </a:p>
          <a:p>
            <a:pPr indent="-342900" lvl="0" marL="342900" rtl="0" algn="l">
              <a:spcBef>
                <a:spcPts val="1000"/>
              </a:spcBef>
              <a:spcAft>
                <a:spcPts val="0"/>
              </a:spcAft>
              <a:buSzPts val="1440"/>
              <a:buChar char="►"/>
            </a:pPr>
            <a:r>
              <a:rPr b="1" lang="en-US"/>
              <a:t>Enhanced Object Detection:</a:t>
            </a:r>
            <a:r>
              <a:rPr lang="en-US"/>
              <a:t> Isolates and identifies objects within an image, improving the accuracy of object detection algorithms.</a:t>
            </a:r>
            <a:endParaRPr/>
          </a:p>
          <a:p>
            <a:pPr indent="-342900" lvl="0" marL="342900" rtl="0" algn="l">
              <a:spcBef>
                <a:spcPts val="1000"/>
              </a:spcBef>
              <a:spcAft>
                <a:spcPts val="0"/>
              </a:spcAft>
              <a:buSzPts val="1440"/>
              <a:buChar char="►"/>
            </a:pPr>
            <a:r>
              <a:rPr b="1" lang="en-US"/>
              <a:t>Automates Image Processing Tasks:</a:t>
            </a:r>
            <a:r>
              <a:rPr lang="en-US"/>
              <a:t> Automates the process of analyzing and interpreting complex images, reducing the need for manual intervention.</a:t>
            </a:r>
            <a:endParaRPr/>
          </a:p>
          <a:p>
            <a:pPr indent="-342900" lvl="0" marL="342900" rtl="0" algn="l">
              <a:spcBef>
                <a:spcPts val="1000"/>
              </a:spcBef>
              <a:spcAft>
                <a:spcPts val="0"/>
              </a:spcAft>
              <a:buSzPts val="1440"/>
              <a:buChar char="►"/>
            </a:pPr>
            <a:r>
              <a:rPr b="1" lang="en-US"/>
              <a:t>Enables Advanced Applications:</a:t>
            </a:r>
            <a:r>
              <a:rPr lang="en-US"/>
              <a:t> Supports advanced applications like medical imaging, autonomous driving, and augmented reality by providing detailed and accurate image segmentation.</a:t>
            </a:r>
            <a:endParaRPr/>
          </a:p>
          <a:p>
            <a:pPr indent="0" lvl="0" marL="0" rtl="0" algn="l">
              <a:spcBef>
                <a:spcPts val="1000"/>
              </a:spcBef>
              <a:spcAft>
                <a:spcPts val="0"/>
              </a:spcAft>
              <a:buSzPts val="1440"/>
              <a:buNone/>
            </a:pPr>
            <a:r>
              <a:t/>
            </a:r>
            <a:endParaRPr/>
          </a:p>
        </p:txBody>
      </p:sp>
      <p:pic>
        <p:nvPicPr>
          <p:cNvPr descr="Guide to Image Segmentation in Computer Vision: Best Practices | Encord" id="273" name="Google Shape;273;p15"/>
          <p:cNvPicPr preferRelativeResize="0"/>
          <p:nvPr/>
        </p:nvPicPr>
        <p:blipFill rotWithShape="1">
          <a:blip r:embed="rId3">
            <a:alphaModFix/>
          </a:blip>
          <a:srcRect b="0" l="0" r="0" t="0"/>
          <a:stretch/>
        </p:blipFill>
        <p:spPr>
          <a:xfrm>
            <a:off x="9426056" y="266309"/>
            <a:ext cx="2549855" cy="2683208"/>
          </a:xfrm>
          <a:prstGeom prst="rect">
            <a:avLst/>
          </a:prstGeom>
          <a:noFill/>
          <a:ln>
            <a:noFill/>
          </a:ln>
        </p:spPr>
      </p:pic>
      <p:cxnSp>
        <p:nvCxnSpPr>
          <p:cNvPr id="274" name="Google Shape;274;p15"/>
          <p:cNvCxnSpPr/>
          <p:nvPr/>
        </p:nvCxnSpPr>
        <p:spPr>
          <a:xfrm rot="10800000">
            <a:off x="9123528" y="4585648"/>
            <a:ext cx="1091821" cy="0"/>
          </a:xfrm>
          <a:prstGeom prst="straightConnector1">
            <a:avLst/>
          </a:prstGeom>
          <a:noFill/>
          <a:ln cap="flat" cmpd="sng" w="76200">
            <a:solidFill>
              <a:srgbClr val="FF6600"/>
            </a:solidFill>
            <a:prstDash val="solid"/>
            <a:round/>
            <a:headEnd len="sm" w="sm" type="none"/>
            <a:tailEnd len="med" w="med" type="triangle"/>
          </a:ln>
        </p:spPr>
      </p:cxnSp>
      <p:sp>
        <p:nvSpPr>
          <p:cNvPr id="275" name="Google Shape;275;p15"/>
          <p:cNvSpPr txBox="1"/>
          <p:nvPr/>
        </p:nvSpPr>
        <p:spPr>
          <a:xfrm>
            <a:off x="10310884" y="4210334"/>
            <a:ext cx="166502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We’ll see this in our receipt problem!</a:t>
            </a:r>
            <a:endParaRPr/>
          </a:p>
        </p:txBody>
      </p:sp>
      <p:sp>
        <p:nvSpPr>
          <p:cNvPr id="276" name="Google Shape;276;p15"/>
          <p:cNvSpPr/>
          <p:nvPr/>
        </p:nvSpPr>
        <p:spPr>
          <a:xfrm>
            <a:off x="941696" y="4271749"/>
            <a:ext cx="3268638" cy="484495"/>
          </a:xfrm>
          <a:prstGeom prst="ellipse">
            <a:avLst/>
          </a:prstGeom>
          <a:noFill/>
          <a:ln cap="rnd" cmpd="sng" w="190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77" name="Google Shape;277;p15"/>
          <p:cNvSpPr txBox="1"/>
          <p:nvPr/>
        </p:nvSpPr>
        <p:spPr>
          <a:xfrm>
            <a:off x="9426056" y="3104359"/>
            <a:ext cx="29183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10: Shows an example of a program using image segmentation on a tree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Image Segmentation Basics</a:t>
            </a:r>
            <a:endParaRPr/>
          </a:p>
        </p:txBody>
      </p:sp>
      <p:sp>
        <p:nvSpPr>
          <p:cNvPr id="283" name="Google Shape;283;p16"/>
          <p:cNvSpPr txBox="1"/>
          <p:nvPr>
            <p:ph idx="1" type="body"/>
          </p:nvPr>
        </p:nvSpPr>
        <p:spPr>
          <a:xfrm>
            <a:off x="677334" y="1603613"/>
            <a:ext cx="8596668" cy="44377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b="0" i="0" lang="en-US">
                <a:solidFill>
                  <a:srgbClr val="212121"/>
                </a:solidFill>
                <a:latin typeface="Helvetica Neue"/>
                <a:ea typeface="Helvetica Neue"/>
                <a:cs typeface="Helvetica Neue"/>
                <a:sym typeface="Helvetica Neue"/>
              </a:rPr>
              <a:t>When applied to arrays, logical operators like </a:t>
            </a:r>
            <a:r>
              <a:rPr b="0" i="0" lang="en-US">
                <a:solidFill>
                  <a:srgbClr val="212121"/>
                </a:solidFill>
                <a:latin typeface="Arial"/>
                <a:ea typeface="Arial"/>
                <a:cs typeface="Arial"/>
                <a:sym typeface="Arial"/>
              </a:rPr>
              <a:t>&lt;</a:t>
            </a:r>
            <a:r>
              <a:rPr b="0" i="0" lang="en-US">
                <a:solidFill>
                  <a:srgbClr val="212121"/>
                </a:solidFill>
                <a:latin typeface="Helvetica Neue"/>
                <a:ea typeface="Helvetica Neue"/>
                <a:cs typeface="Helvetica Neue"/>
                <a:sym typeface="Helvetica Neue"/>
              </a:rPr>
              <a:t> and </a:t>
            </a:r>
            <a:r>
              <a:rPr b="0" i="0" lang="en-US">
                <a:solidFill>
                  <a:srgbClr val="212121"/>
                </a:solidFill>
                <a:latin typeface="Arial"/>
                <a:ea typeface="Arial"/>
                <a:cs typeface="Arial"/>
                <a:sym typeface="Arial"/>
              </a:rPr>
              <a:t>&gt;</a:t>
            </a:r>
            <a:r>
              <a:rPr b="0" i="0" lang="en-US">
                <a:solidFill>
                  <a:srgbClr val="212121"/>
                </a:solidFill>
                <a:latin typeface="Helvetica Neue"/>
                <a:ea typeface="Helvetica Neue"/>
                <a:cs typeface="Helvetica Neue"/>
                <a:sym typeface="Helvetica Neue"/>
              </a:rPr>
              <a:t> generate arrays of the same size that contain logical values </a:t>
            </a:r>
            <a:r>
              <a:rPr b="0" i="0" lang="en-US">
                <a:solidFill>
                  <a:srgbClr val="212121"/>
                </a:solidFill>
                <a:latin typeface="Arial"/>
                <a:ea typeface="Arial"/>
                <a:cs typeface="Arial"/>
                <a:sym typeface="Arial"/>
              </a:rPr>
              <a:t>1</a:t>
            </a:r>
            <a:r>
              <a:rPr b="0" i="0" lang="en-US">
                <a:solidFill>
                  <a:srgbClr val="212121"/>
                </a:solidFill>
                <a:latin typeface="Helvetica Neue"/>
                <a:ea typeface="Helvetica Neue"/>
                <a:cs typeface="Helvetica Neue"/>
                <a:sym typeface="Helvetica Neue"/>
              </a:rPr>
              <a:t> (</a:t>
            </a:r>
            <a:r>
              <a:rPr b="0" i="0" lang="en-US">
                <a:solidFill>
                  <a:srgbClr val="212121"/>
                </a:solidFill>
                <a:latin typeface="Arial"/>
                <a:ea typeface="Arial"/>
                <a:cs typeface="Arial"/>
                <a:sym typeface="Arial"/>
              </a:rPr>
              <a:t>true</a:t>
            </a:r>
            <a:r>
              <a:rPr b="0" i="0" lang="en-US">
                <a:solidFill>
                  <a:srgbClr val="212121"/>
                </a:solidFill>
                <a:latin typeface="Helvetica Neue"/>
                <a:ea typeface="Helvetica Neue"/>
                <a:cs typeface="Helvetica Neue"/>
                <a:sym typeface="Helvetica Neue"/>
              </a:rPr>
              <a:t>) or </a:t>
            </a:r>
            <a:r>
              <a:rPr b="0" i="0" lang="en-US">
                <a:solidFill>
                  <a:srgbClr val="212121"/>
                </a:solidFill>
                <a:latin typeface="Arial"/>
                <a:ea typeface="Arial"/>
                <a:cs typeface="Arial"/>
                <a:sym typeface="Arial"/>
              </a:rPr>
              <a:t>0</a:t>
            </a:r>
            <a:r>
              <a:rPr b="0" i="0" lang="en-US">
                <a:solidFill>
                  <a:srgbClr val="212121"/>
                </a:solidFill>
                <a:latin typeface="Helvetica Neue"/>
                <a:ea typeface="Helvetica Neue"/>
                <a:cs typeface="Helvetica Neue"/>
                <a:sym typeface="Helvetica Neue"/>
              </a:rPr>
              <a:t> (</a:t>
            </a:r>
            <a:r>
              <a:rPr b="0" i="0" lang="en-US">
                <a:solidFill>
                  <a:srgbClr val="212121"/>
                </a:solidFill>
                <a:latin typeface="Arial"/>
                <a:ea typeface="Arial"/>
                <a:cs typeface="Arial"/>
                <a:sym typeface="Arial"/>
              </a:rPr>
              <a:t>false</a:t>
            </a:r>
            <a:r>
              <a:rPr b="0" i="0" lang="en-US">
                <a:solidFill>
                  <a:srgbClr val="212121"/>
                </a:solidFill>
                <a:latin typeface="Helvetica Neue"/>
                <a:ea typeface="Helvetica Neue"/>
                <a:cs typeface="Helvetica Neue"/>
                <a:sym typeface="Helvetica Neue"/>
              </a:rPr>
              <a:t>). You can use logical operators to threshold the intensity values of a grayscale image, creating a binary image. You can identify a better cutoff value by looking at the image's intensity histogram. </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b="0" i="0" lang="en-US">
                <a:solidFill>
                  <a:srgbClr val="212121"/>
                </a:solidFill>
                <a:latin typeface="Helvetica Neue"/>
                <a:ea typeface="Helvetica Neue"/>
                <a:cs typeface="Helvetica Neue"/>
                <a:sym typeface="Helvetica Neue"/>
              </a:rPr>
              <a:t>The following is how the function is used:</a:t>
            </a:r>
            <a:endParaRPr/>
          </a:p>
          <a:p>
            <a:pPr indent="0" lvl="0" marL="0" rtl="0" algn="l">
              <a:spcBef>
                <a:spcPts val="1000"/>
              </a:spcBef>
              <a:spcAft>
                <a:spcPts val="0"/>
              </a:spcAft>
              <a:buSzPts val="1440"/>
              <a:buNone/>
            </a:pPr>
            <a:r>
              <a:t/>
            </a:r>
            <a:endParaRPr/>
          </a:p>
        </p:txBody>
      </p:sp>
      <p:pic>
        <p:nvPicPr>
          <p:cNvPr id="284" name="Google Shape;284;p16"/>
          <p:cNvPicPr preferRelativeResize="0"/>
          <p:nvPr/>
        </p:nvPicPr>
        <p:blipFill rotWithShape="1">
          <a:blip r:embed="rId3">
            <a:alphaModFix/>
          </a:blip>
          <a:srcRect b="0" l="0" r="0" t="0"/>
          <a:stretch/>
        </p:blipFill>
        <p:spPr>
          <a:xfrm>
            <a:off x="943968" y="4129563"/>
            <a:ext cx="3011611" cy="705846"/>
          </a:xfrm>
          <a:prstGeom prst="rect">
            <a:avLst/>
          </a:prstGeom>
          <a:noFill/>
          <a:ln>
            <a:noFill/>
          </a:ln>
        </p:spPr>
      </p:pic>
      <p:pic>
        <p:nvPicPr>
          <p:cNvPr id="285" name="Google Shape;285;p16"/>
          <p:cNvPicPr preferRelativeResize="0"/>
          <p:nvPr/>
        </p:nvPicPr>
        <p:blipFill rotWithShape="1">
          <a:blip r:embed="rId4">
            <a:alphaModFix/>
          </a:blip>
          <a:srcRect b="0" l="0" r="0" t="0"/>
          <a:stretch/>
        </p:blipFill>
        <p:spPr>
          <a:xfrm>
            <a:off x="5035158" y="3087806"/>
            <a:ext cx="4238844" cy="2273162"/>
          </a:xfrm>
          <a:prstGeom prst="rect">
            <a:avLst/>
          </a:prstGeom>
          <a:noFill/>
          <a:ln>
            <a:noFill/>
          </a:ln>
        </p:spPr>
      </p:pic>
      <p:sp>
        <p:nvSpPr>
          <p:cNvPr id="286" name="Google Shape;286;p16"/>
          <p:cNvSpPr txBox="1"/>
          <p:nvPr/>
        </p:nvSpPr>
        <p:spPr>
          <a:xfrm>
            <a:off x="5563739" y="5360968"/>
            <a:ext cx="355978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11: An image of the planet Saturn converted into a binary image</a:t>
            </a:r>
            <a:endParaRPr/>
          </a:p>
        </p:txBody>
      </p:sp>
      <p:cxnSp>
        <p:nvCxnSpPr>
          <p:cNvPr id="287" name="Google Shape;287;p16"/>
          <p:cNvCxnSpPr/>
          <p:nvPr/>
        </p:nvCxnSpPr>
        <p:spPr>
          <a:xfrm>
            <a:off x="7021773" y="4425976"/>
            <a:ext cx="443552" cy="0"/>
          </a:xfrm>
          <a:prstGeom prst="straightConnector1">
            <a:avLst/>
          </a:prstGeom>
          <a:noFill/>
          <a:ln cap="flat" cmpd="sng" w="76200">
            <a:solidFill>
              <a:srgbClr val="FF6600"/>
            </a:solidFill>
            <a:prstDash val="solid"/>
            <a:round/>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7"/>
          <p:cNvSpPr txBox="1"/>
          <p:nvPr>
            <p:ph type="title"/>
          </p:nvPr>
        </p:nvSpPr>
        <p:spPr>
          <a:xfrm>
            <a:off x="677334" y="752902"/>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4 – Grayscale problem (Part 1)</a:t>
            </a:r>
            <a:endParaRPr/>
          </a:p>
        </p:txBody>
      </p:sp>
      <p:sp>
        <p:nvSpPr>
          <p:cNvPr id="293" name="Google Shape;293;p17"/>
          <p:cNvSpPr txBox="1"/>
          <p:nvPr>
            <p:ph idx="1" type="body"/>
          </p:nvPr>
        </p:nvSpPr>
        <p:spPr>
          <a:xfrm>
            <a:off x="677334" y="1385248"/>
            <a:ext cx="9387890" cy="547275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b="1" lang="en-US"/>
              <a:t>Why Segment This Receipt:</a:t>
            </a:r>
            <a:endParaRPr/>
          </a:p>
          <a:p>
            <a:pPr indent="-342900" lvl="0" marL="342900" rtl="0" algn="l">
              <a:spcBef>
                <a:spcPts val="1000"/>
              </a:spcBef>
              <a:spcAft>
                <a:spcPts val="0"/>
              </a:spcAft>
              <a:buClr>
                <a:srgbClr val="FF6600"/>
              </a:buClr>
              <a:buSzPts val="1440"/>
              <a:buChar char="►"/>
            </a:pPr>
            <a:r>
              <a:rPr b="1" lang="en-US"/>
              <a:t>Data Extraction:</a:t>
            </a:r>
            <a:r>
              <a:rPr lang="en-US"/>
              <a:t> Segmenting a receipt allows for the extraction of key information such as item names, prices, and totals. This can be used for financial tracking, expense management, and automated bookkeeping.</a:t>
            </a:r>
            <a:endParaRPr/>
          </a:p>
          <a:p>
            <a:pPr indent="-342900" lvl="0" marL="342900" rtl="0" algn="l">
              <a:spcBef>
                <a:spcPts val="1000"/>
              </a:spcBef>
              <a:spcAft>
                <a:spcPts val="0"/>
              </a:spcAft>
              <a:buClr>
                <a:srgbClr val="FF6600"/>
              </a:buClr>
              <a:buSzPts val="1440"/>
              <a:buChar char="►"/>
            </a:pPr>
            <a:r>
              <a:rPr b="1" lang="en-US"/>
              <a:t>Improving Accuracy: </a:t>
            </a:r>
            <a:r>
              <a:rPr lang="en-US"/>
              <a:t>Manual data entry from receipts is prone to errors. Image segmentation can automate the process, reducing errors and improving the reliability of the extracted data.</a:t>
            </a:r>
            <a:endParaRPr/>
          </a:p>
          <a:p>
            <a:pPr indent="-342900" lvl="0" marL="342900" rtl="0" algn="l">
              <a:spcBef>
                <a:spcPts val="1000"/>
              </a:spcBef>
              <a:spcAft>
                <a:spcPts val="0"/>
              </a:spcAft>
              <a:buClr>
                <a:srgbClr val="FF6600"/>
              </a:buClr>
              <a:buSzPts val="1440"/>
              <a:buChar char="►"/>
            </a:pPr>
            <a:r>
              <a:rPr b="1" lang="en-US"/>
              <a:t>Time Efficiency: </a:t>
            </a:r>
            <a:r>
              <a:rPr lang="en-US"/>
              <a:t>Automating the segmentation and extraction process saves significant time compared to manual data entry, especially when dealing with large volumes of receipts.</a:t>
            </a:r>
            <a:endParaRPr/>
          </a:p>
          <a:p>
            <a:pPr indent="0" lvl="0" marL="0" rtl="0" algn="l">
              <a:spcBef>
                <a:spcPts val="1000"/>
              </a:spcBef>
              <a:spcAft>
                <a:spcPts val="0"/>
              </a:spcAft>
              <a:buSzPts val="1440"/>
              <a:buNone/>
            </a:pPr>
            <a:r>
              <a:rPr lang="en-US"/>
              <a:t>Navigate to this part of the Live Script and try to solve this problem:</a:t>
            </a:r>
            <a:endParaRPr/>
          </a:p>
          <a:p>
            <a:pPr indent="0" lvl="0" marL="0" rtl="0" algn="l">
              <a:spcBef>
                <a:spcPts val="1000"/>
              </a:spcBef>
              <a:spcAft>
                <a:spcPts val="0"/>
              </a:spcAft>
              <a:buSzPts val="1440"/>
              <a:buNone/>
            </a:pPr>
            <a:r>
              <a:t/>
            </a:r>
            <a:endParaRPr/>
          </a:p>
        </p:txBody>
      </p:sp>
      <p:pic>
        <p:nvPicPr>
          <p:cNvPr id="294" name="Google Shape;294;p17"/>
          <p:cNvPicPr preferRelativeResize="0"/>
          <p:nvPr/>
        </p:nvPicPr>
        <p:blipFill rotWithShape="1">
          <a:blip r:embed="rId3">
            <a:alphaModFix/>
          </a:blip>
          <a:srcRect b="0" l="0" r="0" t="0"/>
          <a:stretch/>
        </p:blipFill>
        <p:spPr>
          <a:xfrm>
            <a:off x="677334" y="5165175"/>
            <a:ext cx="7667681" cy="1495436"/>
          </a:xfrm>
          <a:prstGeom prst="rect">
            <a:avLst/>
          </a:prstGeom>
          <a:noFill/>
          <a:ln>
            <a:noFill/>
          </a:ln>
        </p:spPr>
      </p:pic>
      <p:cxnSp>
        <p:nvCxnSpPr>
          <p:cNvPr id="295" name="Google Shape;295;p17"/>
          <p:cNvCxnSpPr/>
          <p:nvPr/>
        </p:nvCxnSpPr>
        <p:spPr>
          <a:xfrm rot="10800000">
            <a:off x="9710382" y="1964520"/>
            <a:ext cx="696036" cy="109182"/>
          </a:xfrm>
          <a:prstGeom prst="straightConnector1">
            <a:avLst/>
          </a:prstGeom>
          <a:noFill/>
          <a:ln cap="flat" cmpd="sng" w="76200">
            <a:solidFill>
              <a:srgbClr val="FF6600"/>
            </a:solidFill>
            <a:prstDash val="solid"/>
            <a:round/>
            <a:headEnd len="sm" w="sm" type="none"/>
            <a:tailEnd len="med" w="med" type="triangle"/>
          </a:ln>
        </p:spPr>
      </p:cxnSp>
      <p:cxnSp>
        <p:nvCxnSpPr>
          <p:cNvPr id="296" name="Google Shape;296;p17"/>
          <p:cNvCxnSpPr/>
          <p:nvPr/>
        </p:nvCxnSpPr>
        <p:spPr>
          <a:xfrm flipH="1">
            <a:off x="9965141" y="3192060"/>
            <a:ext cx="491598" cy="109182"/>
          </a:xfrm>
          <a:prstGeom prst="straightConnector1">
            <a:avLst/>
          </a:prstGeom>
          <a:noFill/>
          <a:ln cap="flat" cmpd="sng" w="76200">
            <a:solidFill>
              <a:srgbClr val="FF6600"/>
            </a:solidFill>
            <a:prstDash val="solid"/>
            <a:round/>
            <a:headEnd len="sm" w="sm" type="none"/>
            <a:tailEnd len="med" w="med" type="triangle"/>
          </a:ln>
        </p:spPr>
      </p:cxnSp>
      <p:sp>
        <p:nvSpPr>
          <p:cNvPr id="297" name="Google Shape;297;p17"/>
          <p:cNvSpPr txBox="1"/>
          <p:nvPr/>
        </p:nvSpPr>
        <p:spPr>
          <a:xfrm>
            <a:off x="10456739" y="1823914"/>
            <a:ext cx="173526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We accurately and automate collecting data from the receipts!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303" name="Google Shape;303;p18"/>
          <p:cNvPicPr preferRelativeResize="0"/>
          <p:nvPr/>
        </p:nvPicPr>
        <p:blipFill rotWithShape="1">
          <a:blip r:embed="rId3">
            <a:alphaModFix/>
          </a:blip>
          <a:srcRect b="0" l="0" r="0" t="0"/>
          <a:stretch/>
        </p:blipFill>
        <p:spPr>
          <a:xfrm>
            <a:off x="798394" y="1841512"/>
            <a:ext cx="3217041" cy="4311915"/>
          </a:xfrm>
          <a:prstGeom prst="rect">
            <a:avLst/>
          </a:prstGeom>
          <a:noFill/>
          <a:ln>
            <a:noFill/>
          </a:ln>
        </p:spPr>
      </p:pic>
      <p:pic>
        <p:nvPicPr>
          <p:cNvPr id="304" name="Google Shape;304;p18"/>
          <p:cNvPicPr preferRelativeResize="0"/>
          <p:nvPr/>
        </p:nvPicPr>
        <p:blipFill rotWithShape="1">
          <a:blip r:embed="rId4">
            <a:alphaModFix/>
          </a:blip>
          <a:srcRect b="0" l="0" r="0" t="0"/>
          <a:stretch/>
        </p:blipFill>
        <p:spPr>
          <a:xfrm>
            <a:off x="6568047" y="1839371"/>
            <a:ext cx="3142335" cy="4314055"/>
          </a:xfrm>
          <a:prstGeom prst="rect">
            <a:avLst/>
          </a:prstGeom>
          <a:noFill/>
          <a:ln>
            <a:noFill/>
          </a:ln>
        </p:spPr>
      </p:pic>
      <p:sp>
        <p:nvSpPr>
          <p:cNvPr id="305" name="Google Shape;305;p18"/>
          <p:cNvSpPr txBox="1"/>
          <p:nvPr/>
        </p:nvSpPr>
        <p:spPr>
          <a:xfrm>
            <a:off x="3451670" y="6327673"/>
            <a:ext cx="41569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12: Receipt Binary Image Output</a:t>
            </a:r>
            <a:endParaRPr/>
          </a:p>
        </p:txBody>
      </p:sp>
      <p:cxnSp>
        <p:nvCxnSpPr>
          <p:cNvPr id="306" name="Google Shape;306;p18"/>
          <p:cNvCxnSpPr/>
          <p:nvPr/>
        </p:nvCxnSpPr>
        <p:spPr>
          <a:xfrm>
            <a:off x="4203511" y="4275850"/>
            <a:ext cx="2156346" cy="0"/>
          </a:xfrm>
          <a:prstGeom prst="straightConnector1">
            <a:avLst/>
          </a:prstGeom>
          <a:noFill/>
          <a:ln cap="flat" cmpd="sng" w="76200">
            <a:solidFill>
              <a:srgbClr val="FF6600"/>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4 – Grayscale problem (Part 2)</a:t>
            </a:r>
            <a:endParaRPr/>
          </a:p>
        </p:txBody>
      </p:sp>
      <p:sp>
        <p:nvSpPr>
          <p:cNvPr id="312" name="Google Shape;312;p19"/>
          <p:cNvSpPr txBox="1"/>
          <p:nvPr>
            <p:ph idx="1" type="body"/>
          </p:nvPr>
        </p:nvSpPr>
        <p:spPr>
          <a:xfrm>
            <a:off x="677334" y="1521725"/>
            <a:ext cx="8596668" cy="451963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b="0" i="0" lang="en-US">
                <a:solidFill>
                  <a:srgbClr val="212121"/>
                </a:solidFill>
                <a:latin typeface="Helvetica Neue"/>
                <a:ea typeface="Helvetica Neue"/>
                <a:cs typeface="Helvetica Neue"/>
                <a:sym typeface="Helvetica Neue"/>
              </a:rPr>
              <a:t>That didn't exactly yield that results we want. The thresholding technique that we employed seemed to cause the receipt to be a little washed. To identify a better cutoff value, I will plot the images intensity histogram. Threshold the image slightly below the peak of the plotted histogram. </a:t>
            </a:r>
            <a:endParaRPr/>
          </a:p>
          <a:p>
            <a:pPr indent="0" lvl="0" marL="0" rtl="0" algn="l">
              <a:spcBef>
                <a:spcPts val="1000"/>
              </a:spcBef>
              <a:spcAft>
                <a:spcPts val="0"/>
              </a:spcAft>
              <a:buSzPts val="1440"/>
              <a:buNone/>
            </a:pPr>
            <a:r>
              <a:t/>
            </a:r>
            <a:endParaRPr>
              <a:solidFill>
                <a:srgbClr val="212121"/>
              </a:solidFill>
              <a:latin typeface="Helvetica Neue"/>
              <a:ea typeface="Helvetica Neue"/>
              <a:cs typeface="Helvetica Neue"/>
              <a:sym typeface="Helvetica Neue"/>
            </a:endParaRPr>
          </a:p>
          <a:p>
            <a:pPr indent="0" lvl="0" marL="0" rtl="0" algn="l">
              <a:spcBef>
                <a:spcPts val="1000"/>
              </a:spcBef>
              <a:spcAft>
                <a:spcPts val="0"/>
              </a:spcAft>
              <a:buSzPts val="1440"/>
              <a:buNone/>
            </a:pPr>
            <a:r>
              <a:t/>
            </a:r>
            <a:endParaRPr>
              <a:solidFill>
                <a:srgbClr val="212121"/>
              </a:solidFill>
              <a:latin typeface="Helvetica Neue"/>
              <a:ea typeface="Helvetica Neue"/>
              <a:cs typeface="Helvetica Neue"/>
              <a:sym typeface="Helvetica Neue"/>
            </a:endParaRPr>
          </a:p>
          <a:p>
            <a:pPr indent="0" lvl="0" marL="0" rtl="0" algn="l">
              <a:spcBef>
                <a:spcPts val="1000"/>
              </a:spcBef>
              <a:spcAft>
                <a:spcPts val="0"/>
              </a:spcAft>
              <a:buSzPts val="1440"/>
              <a:buNone/>
            </a:pPr>
            <a:r>
              <a:rPr lang="en-US"/>
              <a:t>Navigate to this part of the Live Script and try to solve this problem:</a:t>
            </a:r>
            <a:endParaRPr/>
          </a:p>
          <a:p>
            <a:pPr indent="0" lvl="0" marL="0" rtl="0" algn="l">
              <a:spcBef>
                <a:spcPts val="1000"/>
              </a:spcBef>
              <a:spcAft>
                <a:spcPts val="0"/>
              </a:spcAft>
              <a:buSzPts val="1440"/>
              <a:buNone/>
            </a:pPr>
            <a:r>
              <a:t/>
            </a:r>
            <a:endParaRPr b="0" i="0">
              <a:solidFill>
                <a:srgbClr val="212121"/>
              </a:solidFill>
              <a:latin typeface="Helvetica Neue"/>
              <a:ea typeface="Helvetica Neue"/>
              <a:cs typeface="Helvetica Neue"/>
              <a:sym typeface="Helvetica Neue"/>
            </a:endParaRPr>
          </a:p>
          <a:p>
            <a:pPr indent="0" lvl="0" marL="0" rtl="0" algn="l">
              <a:spcBef>
                <a:spcPts val="1000"/>
              </a:spcBef>
              <a:spcAft>
                <a:spcPts val="0"/>
              </a:spcAft>
              <a:buSzPts val="1440"/>
              <a:buNone/>
            </a:pPr>
            <a:r>
              <a:t/>
            </a:r>
            <a:endParaRPr/>
          </a:p>
        </p:txBody>
      </p:sp>
      <p:pic>
        <p:nvPicPr>
          <p:cNvPr id="313" name="Google Shape;313;p19"/>
          <p:cNvPicPr preferRelativeResize="0"/>
          <p:nvPr/>
        </p:nvPicPr>
        <p:blipFill rotWithShape="1">
          <a:blip r:embed="rId3">
            <a:alphaModFix/>
          </a:blip>
          <a:srcRect b="0" l="0" r="0" t="0"/>
          <a:stretch/>
        </p:blipFill>
        <p:spPr>
          <a:xfrm>
            <a:off x="677334" y="4204819"/>
            <a:ext cx="9469058" cy="1006315"/>
          </a:xfrm>
          <a:prstGeom prst="rect">
            <a:avLst/>
          </a:prstGeom>
          <a:noFill/>
          <a:ln>
            <a:noFill/>
          </a:ln>
        </p:spPr>
      </p:pic>
      <p:pic>
        <p:nvPicPr>
          <p:cNvPr descr="Magnifying Glass Vector Art, Icons, and Graphics for Free Download" id="314" name="Google Shape;314;p19"/>
          <p:cNvPicPr preferRelativeResize="0"/>
          <p:nvPr/>
        </p:nvPicPr>
        <p:blipFill rotWithShape="1">
          <a:blip r:embed="rId4">
            <a:alphaModFix/>
          </a:blip>
          <a:srcRect b="0" l="0" r="0" t="0"/>
          <a:stretch/>
        </p:blipFill>
        <p:spPr>
          <a:xfrm>
            <a:off x="1308261" y="5248263"/>
            <a:ext cx="1609737" cy="16097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200"/>
              <a:buFont typeface="Trebuchet MS"/>
              <a:buNone/>
            </a:pPr>
            <a:r>
              <a:rPr b="1" lang="en-US" sz="3200">
                <a:solidFill>
                  <a:srgbClr val="164161"/>
                </a:solidFill>
              </a:rPr>
              <a:t>Lesson Objectives</a:t>
            </a:r>
            <a:endParaRPr>
              <a:solidFill>
                <a:srgbClr val="164161"/>
              </a:solidFill>
            </a:endParaRPr>
          </a:p>
        </p:txBody>
      </p:sp>
      <p:sp>
        <p:nvSpPr>
          <p:cNvPr id="155" name="Google Shape;155;p2"/>
          <p:cNvSpPr txBox="1"/>
          <p:nvPr>
            <p:ph idx="1" type="body"/>
          </p:nvPr>
        </p:nvSpPr>
        <p:spPr>
          <a:xfrm>
            <a:off x="677334" y="1495707"/>
            <a:ext cx="8596668" cy="504618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00"/>
              <a:buNone/>
            </a:pPr>
            <a:r>
              <a:rPr lang="en-US" sz="3000">
                <a:solidFill>
                  <a:srgbClr val="FF6600"/>
                </a:solidFill>
                <a:highlight>
                  <a:srgbClr val="FFFFFF"/>
                </a:highlight>
              </a:rPr>
              <a:t>The following objectives will be covered in this lesson:</a:t>
            </a:r>
            <a:endParaRPr sz="3000">
              <a:solidFill>
                <a:srgbClr val="000000"/>
              </a:solidFill>
            </a:endParaRPr>
          </a:p>
          <a:p>
            <a:pPr indent="-342900" lvl="0" marL="342900" rtl="0" algn="l">
              <a:spcBef>
                <a:spcPts val="1200"/>
              </a:spcBef>
              <a:spcAft>
                <a:spcPts val="0"/>
              </a:spcAft>
              <a:buClr>
                <a:srgbClr val="FF6600"/>
              </a:buClr>
              <a:buSzPts val="2240"/>
              <a:buAutoNum type="arabicPeriod"/>
            </a:pPr>
            <a:r>
              <a:rPr lang="en-US" sz="2800">
                <a:solidFill>
                  <a:srgbClr val="000000"/>
                </a:solidFill>
                <a:highlight>
                  <a:srgbClr val="FFFFFF"/>
                </a:highlight>
              </a:rPr>
              <a:t>Understanding Image Representation</a:t>
            </a:r>
            <a:endParaRPr sz="2800">
              <a:solidFill>
                <a:srgbClr val="000000"/>
              </a:solidFill>
            </a:endParaRPr>
          </a:p>
          <a:p>
            <a:pPr indent="-342900" lvl="0" marL="342900" rtl="0" algn="l">
              <a:spcBef>
                <a:spcPts val="600"/>
              </a:spcBef>
              <a:spcAft>
                <a:spcPts val="0"/>
              </a:spcAft>
              <a:buClr>
                <a:srgbClr val="FF6600"/>
              </a:buClr>
              <a:buSzPts val="2240"/>
              <a:buAutoNum type="arabicPeriod"/>
            </a:pPr>
            <a:r>
              <a:rPr lang="en-US" sz="2800">
                <a:solidFill>
                  <a:srgbClr val="000000"/>
                </a:solidFill>
                <a:highlight>
                  <a:srgbClr val="FFFFFF"/>
                </a:highlight>
              </a:rPr>
              <a:t>Basic Image Operations</a:t>
            </a:r>
            <a:endParaRPr sz="2800">
              <a:solidFill>
                <a:srgbClr val="000000"/>
              </a:solidFill>
            </a:endParaRPr>
          </a:p>
          <a:p>
            <a:pPr indent="-342900" lvl="0" marL="342900" rtl="0" algn="l">
              <a:spcBef>
                <a:spcPts val="600"/>
              </a:spcBef>
              <a:spcAft>
                <a:spcPts val="0"/>
              </a:spcAft>
              <a:buClr>
                <a:srgbClr val="FF6600"/>
              </a:buClr>
              <a:buSzPts val="2240"/>
              <a:buAutoNum type="arabicPeriod"/>
            </a:pPr>
            <a:r>
              <a:rPr lang="en-US" sz="2800">
                <a:solidFill>
                  <a:srgbClr val="000000"/>
                </a:solidFill>
                <a:highlight>
                  <a:srgbClr val="FFFFFF"/>
                </a:highlight>
              </a:rPr>
              <a:t>Image Enhancement Techniques</a:t>
            </a:r>
            <a:endParaRPr/>
          </a:p>
          <a:p>
            <a:pPr indent="-342900" lvl="0" marL="342900" rtl="0" algn="l">
              <a:spcBef>
                <a:spcPts val="600"/>
              </a:spcBef>
              <a:spcAft>
                <a:spcPts val="0"/>
              </a:spcAft>
              <a:buClr>
                <a:srgbClr val="FF6600"/>
              </a:buClr>
              <a:buSzPts val="2240"/>
              <a:buAutoNum type="arabicPeriod"/>
            </a:pPr>
            <a:r>
              <a:rPr lang="en-US" sz="2800">
                <a:solidFill>
                  <a:srgbClr val="000000"/>
                </a:solidFill>
                <a:highlight>
                  <a:srgbClr val="FFFFFF"/>
                </a:highlight>
              </a:rPr>
              <a:t>Image Filtering</a:t>
            </a:r>
            <a:endParaRPr/>
          </a:p>
          <a:p>
            <a:pPr indent="-342900" lvl="0" marL="342900" rtl="0" algn="l">
              <a:spcBef>
                <a:spcPts val="600"/>
              </a:spcBef>
              <a:spcAft>
                <a:spcPts val="0"/>
              </a:spcAft>
              <a:buClr>
                <a:srgbClr val="FF6600"/>
              </a:buClr>
              <a:buSzPts val="2240"/>
              <a:buAutoNum type="arabicPeriod"/>
            </a:pPr>
            <a:r>
              <a:rPr lang="en-US" sz="2800">
                <a:solidFill>
                  <a:srgbClr val="000000"/>
                </a:solidFill>
                <a:highlight>
                  <a:srgbClr val="FFFFFF"/>
                </a:highlight>
              </a:rPr>
              <a:t>Segmentation</a:t>
            </a:r>
            <a:endParaRPr/>
          </a:p>
          <a:p>
            <a:pPr indent="-342900" lvl="0" marL="342900" rtl="0" algn="l">
              <a:spcBef>
                <a:spcPts val="600"/>
              </a:spcBef>
              <a:spcAft>
                <a:spcPts val="0"/>
              </a:spcAft>
              <a:buClr>
                <a:srgbClr val="FF6600"/>
              </a:buClr>
              <a:buSzPts val="2240"/>
              <a:buAutoNum type="arabicPeriod"/>
            </a:pPr>
            <a:r>
              <a:rPr lang="en-US" sz="2800">
                <a:solidFill>
                  <a:srgbClr val="000000"/>
                </a:solidFill>
                <a:highlight>
                  <a:srgbClr val="FFFFFF"/>
                </a:highlight>
              </a:rPr>
              <a:t>Image Restoration</a:t>
            </a:r>
            <a:endParaRPr/>
          </a:p>
          <a:p>
            <a:pPr indent="-342900" lvl="0" marL="342900" rtl="0" algn="l">
              <a:spcBef>
                <a:spcPts val="600"/>
              </a:spcBef>
              <a:spcAft>
                <a:spcPts val="0"/>
              </a:spcAft>
              <a:buClr>
                <a:srgbClr val="FF6600"/>
              </a:buClr>
              <a:buSzPts val="2240"/>
              <a:buAutoNum type="arabicPeriod"/>
            </a:pPr>
            <a:r>
              <a:rPr lang="en-US" sz="2800">
                <a:solidFill>
                  <a:srgbClr val="000000"/>
                </a:solidFill>
                <a:highlight>
                  <a:srgbClr val="FFFFFF"/>
                </a:highlight>
              </a:rPr>
              <a:t>Image Analysis and Classification</a:t>
            </a:r>
            <a:endParaRPr/>
          </a:p>
          <a:p>
            <a:pPr indent="-261620" lvl="0" marL="342900" rtl="0" algn="l">
              <a:spcBef>
                <a:spcPts val="600"/>
              </a:spcBef>
              <a:spcAft>
                <a:spcPts val="0"/>
              </a:spcAft>
              <a:buSzPts val="1280"/>
              <a:buNone/>
            </a:pPr>
            <a:r>
              <a:t/>
            </a:r>
            <a:endParaRPr sz="1600">
              <a:solidFill>
                <a:srgbClr val="000000"/>
              </a:solidFill>
              <a:latin typeface="Arial"/>
              <a:ea typeface="Arial"/>
              <a:cs typeface="Arial"/>
              <a:sym typeface="Arial"/>
            </a:endParaRPr>
          </a:p>
        </p:txBody>
      </p:sp>
      <p:pic>
        <p:nvPicPr>
          <p:cNvPr descr="Image Segmentation - MATLAB &amp; Simulink" id="156" name="Google Shape;156;p2"/>
          <p:cNvPicPr preferRelativeResize="0"/>
          <p:nvPr/>
        </p:nvPicPr>
        <p:blipFill rotWithShape="1">
          <a:blip r:embed="rId3">
            <a:alphaModFix/>
          </a:blip>
          <a:srcRect b="0" l="0" r="0" t="0"/>
          <a:stretch/>
        </p:blipFill>
        <p:spPr>
          <a:xfrm>
            <a:off x="7654731" y="2316336"/>
            <a:ext cx="4346438" cy="1677725"/>
          </a:xfrm>
          <a:prstGeom prst="rect">
            <a:avLst/>
          </a:prstGeom>
          <a:noFill/>
          <a:ln>
            <a:noFill/>
          </a:ln>
        </p:spPr>
      </p:pic>
      <p:sp>
        <p:nvSpPr>
          <p:cNvPr id="157" name="Google Shape;157;p2"/>
          <p:cNvSpPr txBox="1"/>
          <p:nvPr/>
        </p:nvSpPr>
        <p:spPr>
          <a:xfrm>
            <a:off x="7754494" y="4018799"/>
            <a:ext cx="42466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rebuchet MS"/>
                <a:ea typeface="Trebuchet MS"/>
                <a:cs typeface="Trebuchet MS"/>
                <a:sym typeface="Trebuchet MS"/>
              </a:rPr>
              <a:t>Fig. 1: Example of Image Segmentation</a:t>
            </a:r>
            <a:endParaRPr/>
          </a:p>
        </p:txBody>
      </p:sp>
      <p:pic>
        <p:nvPicPr>
          <p:cNvPr descr="Image Classification with Bag of Visual Words - MATLAB &amp; Simulink" id="158" name="Google Shape;158;p2"/>
          <p:cNvPicPr preferRelativeResize="0"/>
          <p:nvPr/>
        </p:nvPicPr>
        <p:blipFill rotWithShape="1">
          <a:blip r:embed="rId4">
            <a:alphaModFix/>
          </a:blip>
          <a:srcRect b="0" l="0" r="0" t="0"/>
          <a:stretch/>
        </p:blipFill>
        <p:spPr>
          <a:xfrm>
            <a:off x="7654731" y="4412869"/>
            <a:ext cx="4346438" cy="1925267"/>
          </a:xfrm>
          <a:prstGeom prst="rect">
            <a:avLst/>
          </a:prstGeom>
          <a:noFill/>
          <a:ln>
            <a:noFill/>
          </a:ln>
        </p:spPr>
      </p:pic>
      <p:sp>
        <p:nvSpPr>
          <p:cNvPr id="159" name="Google Shape;159;p2"/>
          <p:cNvSpPr txBox="1"/>
          <p:nvPr/>
        </p:nvSpPr>
        <p:spPr>
          <a:xfrm>
            <a:off x="7754494" y="6352938"/>
            <a:ext cx="61005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2: Example of Image Classification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320" name="Google Shape;320;p20"/>
          <p:cNvPicPr preferRelativeResize="0"/>
          <p:nvPr/>
        </p:nvPicPr>
        <p:blipFill rotWithShape="1">
          <a:blip r:embed="rId3">
            <a:alphaModFix/>
          </a:blip>
          <a:srcRect b="0" l="0" r="0" t="0"/>
          <a:stretch/>
        </p:blipFill>
        <p:spPr>
          <a:xfrm>
            <a:off x="932629" y="2223435"/>
            <a:ext cx="4422854" cy="3522273"/>
          </a:xfrm>
          <a:prstGeom prst="rect">
            <a:avLst/>
          </a:prstGeom>
          <a:noFill/>
          <a:ln>
            <a:noFill/>
          </a:ln>
        </p:spPr>
      </p:pic>
      <p:pic>
        <p:nvPicPr>
          <p:cNvPr id="321" name="Google Shape;321;p20"/>
          <p:cNvPicPr preferRelativeResize="0"/>
          <p:nvPr/>
        </p:nvPicPr>
        <p:blipFill rotWithShape="1">
          <a:blip r:embed="rId4">
            <a:alphaModFix/>
          </a:blip>
          <a:srcRect b="0" l="0" r="0" t="0"/>
          <a:stretch/>
        </p:blipFill>
        <p:spPr>
          <a:xfrm>
            <a:off x="6735170" y="1337691"/>
            <a:ext cx="3085326" cy="4182618"/>
          </a:xfrm>
          <a:prstGeom prst="rect">
            <a:avLst/>
          </a:prstGeom>
          <a:noFill/>
          <a:ln>
            <a:noFill/>
          </a:ln>
        </p:spPr>
      </p:pic>
      <p:cxnSp>
        <p:nvCxnSpPr>
          <p:cNvPr id="322" name="Google Shape;322;p20"/>
          <p:cNvCxnSpPr/>
          <p:nvPr/>
        </p:nvCxnSpPr>
        <p:spPr>
          <a:xfrm>
            <a:off x="2371504" y="2121835"/>
            <a:ext cx="1599995" cy="2477461"/>
          </a:xfrm>
          <a:prstGeom prst="straightConnector1">
            <a:avLst/>
          </a:prstGeom>
          <a:noFill/>
          <a:ln cap="flat" cmpd="sng" w="76200">
            <a:solidFill>
              <a:srgbClr val="FF6600"/>
            </a:solidFill>
            <a:prstDash val="solid"/>
            <a:round/>
            <a:headEnd len="sm" w="sm" type="none"/>
            <a:tailEnd len="med" w="med" type="triangle"/>
          </a:ln>
        </p:spPr>
      </p:cxnSp>
      <p:sp>
        <p:nvSpPr>
          <p:cNvPr id="323" name="Google Shape;323;p20"/>
          <p:cNvSpPr txBox="1"/>
          <p:nvPr/>
        </p:nvSpPr>
        <p:spPr>
          <a:xfrm>
            <a:off x="292162" y="1413723"/>
            <a:ext cx="55831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Make sure you pick the correct thresholding value (I would recommend between 160 and 180)</a:t>
            </a:r>
            <a:endParaRPr/>
          </a:p>
        </p:txBody>
      </p:sp>
      <p:sp>
        <p:nvSpPr>
          <p:cNvPr id="324" name="Google Shape;324;p20"/>
          <p:cNvSpPr txBox="1"/>
          <p:nvPr/>
        </p:nvSpPr>
        <p:spPr>
          <a:xfrm>
            <a:off x="2291610" y="6063734"/>
            <a:ext cx="74392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13: Histogram of intensity values and binary image output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How to Develop a better algorithm</a:t>
            </a:r>
            <a:endParaRPr/>
          </a:p>
        </p:txBody>
      </p:sp>
      <p:sp>
        <p:nvSpPr>
          <p:cNvPr id="330" name="Google Shape;330;p2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6600"/>
              </a:buClr>
              <a:buSzPts val="1440"/>
              <a:buChar char="►"/>
            </a:pPr>
            <a:r>
              <a:rPr b="0" i="0" lang="en-US">
                <a:solidFill>
                  <a:srgbClr val="212121"/>
                </a:solidFill>
              </a:rPr>
              <a:t>The goal is to create an algorithm that can process any of the images we want automatically. Unfortunately, receipt images taken in different lighting conditions have varied contrast and require different thresholds. Manually identifying a threshold using the intensity histogram works but is impractical for thousands of images. To automate the threshold selection process, you can use the imbinarize function, which calculates the "best" threshold for the image.</a:t>
            </a:r>
            <a:endParaRPr/>
          </a:p>
          <a:p>
            <a:pPr indent="-251459" lvl="0" marL="342900" rtl="0" algn="l">
              <a:spcBef>
                <a:spcPts val="1000"/>
              </a:spcBef>
              <a:spcAft>
                <a:spcPts val="0"/>
              </a:spcAft>
              <a:buClr>
                <a:srgbClr val="FF6600"/>
              </a:buClr>
              <a:buSzPts val="1440"/>
              <a:buNone/>
            </a:pPr>
            <a:r>
              <a:t/>
            </a:r>
            <a:endParaRPr b="0" i="0">
              <a:solidFill>
                <a:srgbClr val="212121"/>
              </a:solidFill>
            </a:endParaRPr>
          </a:p>
          <a:p>
            <a:pPr indent="-342900" lvl="0" marL="342900" rtl="0" algn="l">
              <a:spcBef>
                <a:spcPts val="1000"/>
              </a:spcBef>
              <a:spcAft>
                <a:spcPts val="0"/>
              </a:spcAft>
              <a:buClr>
                <a:srgbClr val="FF6600"/>
              </a:buClr>
              <a:buSzPts val="1440"/>
              <a:buChar char="►"/>
            </a:pPr>
            <a:r>
              <a:rPr b="0" i="0" lang="en-US">
                <a:solidFill>
                  <a:srgbClr val="212121"/>
                </a:solidFill>
              </a:rPr>
              <a:t>The following is how the function is used:</a:t>
            </a:r>
            <a:endParaRPr/>
          </a:p>
          <a:p>
            <a:pPr indent="0" lvl="0" marL="0" rtl="0" algn="l">
              <a:spcBef>
                <a:spcPts val="1000"/>
              </a:spcBef>
              <a:spcAft>
                <a:spcPts val="0"/>
              </a:spcAft>
              <a:buSzPts val="1440"/>
              <a:buNone/>
            </a:pPr>
            <a:r>
              <a:t/>
            </a:r>
            <a:endParaRPr/>
          </a:p>
        </p:txBody>
      </p:sp>
      <p:pic>
        <p:nvPicPr>
          <p:cNvPr id="331" name="Google Shape;331;p21"/>
          <p:cNvPicPr preferRelativeResize="0"/>
          <p:nvPr/>
        </p:nvPicPr>
        <p:blipFill rotWithShape="1">
          <a:blip r:embed="rId3">
            <a:alphaModFix/>
          </a:blip>
          <a:srcRect b="0" l="0" r="0" t="0"/>
          <a:stretch/>
        </p:blipFill>
        <p:spPr>
          <a:xfrm>
            <a:off x="1136289" y="5134808"/>
            <a:ext cx="3911434" cy="567789"/>
          </a:xfrm>
          <a:prstGeom prst="rect">
            <a:avLst/>
          </a:prstGeom>
          <a:noFill/>
          <a:ln>
            <a:noFill/>
          </a:ln>
        </p:spPr>
      </p:pic>
      <p:sp>
        <p:nvSpPr>
          <p:cNvPr id="332" name="Google Shape;332;p21"/>
          <p:cNvSpPr/>
          <p:nvPr/>
        </p:nvSpPr>
        <p:spPr>
          <a:xfrm>
            <a:off x="873457" y="3480179"/>
            <a:ext cx="1282890" cy="417313"/>
          </a:xfrm>
          <a:prstGeom prst="ellipse">
            <a:avLst/>
          </a:prstGeom>
          <a:noFill/>
          <a:ln cap="rnd" cmpd="sng" w="190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333" name="Google Shape;333;p21"/>
          <p:cNvCxnSpPr/>
          <p:nvPr/>
        </p:nvCxnSpPr>
        <p:spPr>
          <a:xfrm flipH="1">
            <a:off x="9132138" y="2203555"/>
            <a:ext cx="1110507" cy="742851"/>
          </a:xfrm>
          <a:prstGeom prst="straightConnector1">
            <a:avLst/>
          </a:prstGeom>
          <a:noFill/>
          <a:ln cap="flat" cmpd="sng" w="76200">
            <a:solidFill>
              <a:srgbClr val="FF6600"/>
            </a:solidFill>
            <a:prstDash val="solid"/>
            <a:round/>
            <a:headEnd len="sm" w="sm" type="none"/>
            <a:tailEnd len="med" w="med" type="triangle"/>
          </a:ln>
        </p:spPr>
      </p:cxnSp>
      <p:sp>
        <p:nvSpPr>
          <p:cNvPr id="334" name="Google Shape;334;p21"/>
          <p:cNvSpPr txBox="1"/>
          <p:nvPr/>
        </p:nvSpPr>
        <p:spPr>
          <a:xfrm>
            <a:off x="10087795" y="683261"/>
            <a:ext cx="194758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To increase automation and efficiency, we should use this function!</a:t>
            </a:r>
            <a:endParaRPr/>
          </a:p>
        </p:txBody>
      </p:sp>
      <p:pic>
        <p:nvPicPr>
          <p:cNvPr descr="Binarize 2-D grayscale image or 3-D volume by thresholding - MATLAB  imbinarize" id="335" name="Google Shape;335;p21"/>
          <p:cNvPicPr preferRelativeResize="0"/>
          <p:nvPr/>
        </p:nvPicPr>
        <p:blipFill rotWithShape="1">
          <a:blip r:embed="rId4">
            <a:alphaModFix/>
          </a:blip>
          <a:srcRect b="0" l="0" r="0" t="0"/>
          <a:stretch/>
        </p:blipFill>
        <p:spPr>
          <a:xfrm>
            <a:off x="5733426" y="4059006"/>
            <a:ext cx="3540576" cy="1520691"/>
          </a:xfrm>
          <a:prstGeom prst="rect">
            <a:avLst/>
          </a:prstGeom>
          <a:noFill/>
          <a:ln>
            <a:noFill/>
          </a:ln>
        </p:spPr>
      </p:pic>
      <p:sp>
        <p:nvSpPr>
          <p:cNvPr id="336" name="Google Shape;336;p21"/>
          <p:cNvSpPr txBox="1"/>
          <p:nvPr/>
        </p:nvSpPr>
        <p:spPr>
          <a:xfrm>
            <a:off x="6015155" y="5579697"/>
            <a:ext cx="325884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14: Montage of both original and binary images of silver coins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5 – Threshold Algorithm</a:t>
            </a:r>
            <a:endParaRPr/>
          </a:p>
        </p:txBody>
      </p:sp>
      <p:sp>
        <p:nvSpPr>
          <p:cNvPr id="342" name="Google Shape;342;p22"/>
          <p:cNvSpPr txBox="1"/>
          <p:nvPr>
            <p:ph idx="1" type="body"/>
          </p:nvPr>
        </p:nvSpPr>
        <p:spPr>
          <a:xfrm>
            <a:off x="677334" y="1624819"/>
            <a:ext cx="8596668" cy="44165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Navigate to this part of the Live Script and try to solve this problem:</a:t>
            </a:r>
            <a:endParaRPr/>
          </a:p>
          <a:p>
            <a:pPr indent="0" lvl="0" marL="0" rtl="0" algn="l">
              <a:spcBef>
                <a:spcPts val="1000"/>
              </a:spcBef>
              <a:spcAft>
                <a:spcPts val="0"/>
              </a:spcAft>
              <a:buSzPts val="1440"/>
              <a:buNone/>
            </a:pPr>
            <a:r>
              <a:t/>
            </a:r>
            <a:endParaRPr/>
          </a:p>
        </p:txBody>
      </p:sp>
      <p:pic>
        <p:nvPicPr>
          <p:cNvPr id="343" name="Google Shape;343;p22"/>
          <p:cNvPicPr preferRelativeResize="0"/>
          <p:nvPr/>
        </p:nvPicPr>
        <p:blipFill rotWithShape="1">
          <a:blip r:embed="rId3">
            <a:alphaModFix/>
          </a:blip>
          <a:srcRect b="0" l="0" r="0" t="0"/>
          <a:stretch/>
        </p:blipFill>
        <p:spPr>
          <a:xfrm>
            <a:off x="786391" y="2435266"/>
            <a:ext cx="7439079" cy="1609737"/>
          </a:xfrm>
          <a:prstGeom prst="rect">
            <a:avLst/>
          </a:prstGeom>
          <a:noFill/>
          <a:ln>
            <a:noFill/>
          </a:ln>
        </p:spPr>
      </p:pic>
      <p:cxnSp>
        <p:nvCxnSpPr>
          <p:cNvPr id="344" name="Google Shape;344;p22"/>
          <p:cNvCxnSpPr/>
          <p:nvPr/>
        </p:nvCxnSpPr>
        <p:spPr>
          <a:xfrm rot="10800000">
            <a:off x="4258101" y="4251278"/>
            <a:ext cx="1330658" cy="1071349"/>
          </a:xfrm>
          <a:prstGeom prst="straightConnector1">
            <a:avLst/>
          </a:prstGeom>
          <a:noFill/>
          <a:ln cap="flat" cmpd="sng" w="76200">
            <a:solidFill>
              <a:srgbClr val="FF6600"/>
            </a:solidFill>
            <a:prstDash val="solid"/>
            <a:round/>
            <a:headEnd len="sm" w="sm" type="none"/>
            <a:tailEnd len="med" w="med" type="triangle"/>
          </a:ln>
        </p:spPr>
      </p:cxnSp>
      <p:sp>
        <p:nvSpPr>
          <p:cNvPr id="345" name="Google Shape;345;p22"/>
          <p:cNvSpPr txBox="1"/>
          <p:nvPr/>
        </p:nvSpPr>
        <p:spPr>
          <a:xfrm>
            <a:off x="5515584" y="5477401"/>
            <a:ext cx="375841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Everything is set up, all you have to do is implement the </a:t>
            </a:r>
            <a:r>
              <a:rPr b="0" i="0" lang="en-US" sz="1800">
                <a:solidFill>
                  <a:srgbClr val="212121"/>
                </a:solidFill>
                <a:latin typeface="Arial"/>
                <a:ea typeface="Arial"/>
                <a:cs typeface="Arial"/>
                <a:sym typeface="Arial"/>
              </a:rPr>
              <a:t>imbinarize</a:t>
            </a:r>
            <a:r>
              <a:rPr b="0" i="0" lang="en-US" sz="1800">
                <a:solidFill>
                  <a:srgbClr val="212121"/>
                </a:solidFill>
                <a:latin typeface="Helvetica Neue"/>
                <a:ea typeface="Helvetica Neue"/>
                <a:cs typeface="Helvetica Neue"/>
                <a:sym typeface="Helvetica Neue"/>
              </a:rPr>
              <a:t> </a:t>
            </a:r>
            <a:r>
              <a:rPr lang="en-US" sz="1800">
                <a:solidFill>
                  <a:schemeClr val="dk1"/>
                </a:solidFill>
                <a:latin typeface="Trebuchet MS"/>
                <a:ea typeface="Trebuchet MS"/>
                <a:cs typeface="Trebuchet MS"/>
                <a:sym typeface="Trebuchet MS"/>
              </a:rPr>
              <a:t>function</a:t>
            </a:r>
            <a:endParaRPr/>
          </a:p>
        </p:txBody>
      </p:sp>
      <p:pic>
        <p:nvPicPr>
          <p:cNvPr descr="Magnifying Glass Vector Art, Icons, and Graphics for Free Download" id="346" name="Google Shape;346;p22"/>
          <p:cNvPicPr preferRelativeResize="0"/>
          <p:nvPr/>
        </p:nvPicPr>
        <p:blipFill rotWithShape="1">
          <a:blip r:embed="rId4">
            <a:alphaModFix/>
          </a:blip>
          <a:srcRect b="0" l="0" r="0" t="0"/>
          <a:stretch/>
        </p:blipFill>
        <p:spPr>
          <a:xfrm>
            <a:off x="857980" y="4302034"/>
            <a:ext cx="1609737" cy="16097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352" name="Google Shape;352;p23"/>
          <p:cNvPicPr preferRelativeResize="0"/>
          <p:nvPr>
            <p:ph idx="1" type="body"/>
          </p:nvPr>
        </p:nvPicPr>
        <p:blipFill rotWithShape="1">
          <a:blip r:embed="rId3">
            <a:alphaModFix/>
          </a:blip>
          <a:srcRect b="0" l="0" r="0" t="0"/>
          <a:stretch/>
        </p:blipFill>
        <p:spPr>
          <a:xfrm>
            <a:off x="5622878" y="1501037"/>
            <a:ext cx="3476124" cy="4615599"/>
          </a:xfrm>
          <a:prstGeom prst="rect">
            <a:avLst/>
          </a:prstGeom>
          <a:noFill/>
          <a:ln>
            <a:noFill/>
          </a:ln>
        </p:spPr>
      </p:pic>
      <p:pic>
        <p:nvPicPr>
          <p:cNvPr id="353" name="Google Shape;353;p23"/>
          <p:cNvPicPr preferRelativeResize="0"/>
          <p:nvPr/>
        </p:nvPicPr>
        <p:blipFill rotWithShape="1">
          <a:blip r:embed="rId4">
            <a:alphaModFix/>
          </a:blip>
          <a:srcRect b="0" l="0" r="0" t="0"/>
          <a:stretch/>
        </p:blipFill>
        <p:spPr>
          <a:xfrm>
            <a:off x="481381" y="1501037"/>
            <a:ext cx="3409360" cy="4667751"/>
          </a:xfrm>
          <a:prstGeom prst="rect">
            <a:avLst/>
          </a:prstGeom>
          <a:noFill/>
          <a:ln>
            <a:noFill/>
          </a:ln>
        </p:spPr>
      </p:pic>
      <p:cxnSp>
        <p:nvCxnSpPr>
          <p:cNvPr id="354" name="Google Shape;354;p23"/>
          <p:cNvCxnSpPr/>
          <p:nvPr/>
        </p:nvCxnSpPr>
        <p:spPr>
          <a:xfrm>
            <a:off x="4203511" y="4275850"/>
            <a:ext cx="1207826" cy="0"/>
          </a:xfrm>
          <a:prstGeom prst="straightConnector1">
            <a:avLst/>
          </a:prstGeom>
          <a:noFill/>
          <a:ln cap="flat" cmpd="sng" w="76200">
            <a:solidFill>
              <a:srgbClr val="FF6600"/>
            </a:solidFill>
            <a:prstDash val="solid"/>
            <a:round/>
            <a:headEnd len="sm" w="sm" type="none"/>
            <a:tailEnd len="med" w="med" type="triangle"/>
          </a:ln>
        </p:spPr>
      </p:cxnSp>
      <p:sp>
        <p:nvSpPr>
          <p:cNvPr id="355" name="Google Shape;355;p23"/>
          <p:cNvSpPr txBox="1"/>
          <p:nvPr/>
        </p:nvSpPr>
        <p:spPr>
          <a:xfrm>
            <a:off x="2033517" y="6248400"/>
            <a:ext cx="61005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15: Binary Image Output using imbinarize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4"/>
          <p:cNvSpPr txBox="1"/>
          <p:nvPr>
            <p:ph type="title"/>
          </p:nvPr>
        </p:nvSpPr>
        <p:spPr>
          <a:xfrm>
            <a:off x="677334" y="609600"/>
            <a:ext cx="915587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What are Preprocessing and Postprocessing Techniques</a:t>
            </a:r>
            <a:endParaRPr/>
          </a:p>
        </p:txBody>
      </p:sp>
      <p:sp>
        <p:nvSpPr>
          <p:cNvPr id="361" name="Google Shape;361;p24"/>
          <p:cNvSpPr txBox="1"/>
          <p:nvPr>
            <p:ph idx="1" type="body"/>
          </p:nvPr>
        </p:nvSpPr>
        <p:spPr>
          <a:xfrm>
            <a:off x="677334" y="1930400"/>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Preprocessing and postprocessing techniques in MATLAB are essential for enhancing image quality and analysis accuracy. Preprocessing, including noise reduction, contrast enhancement, and normalization, prepares images by improving their quality and making features more distinguishable. Postprocessing, such as feature extraction, smoothing, and edge detection, refines images to extract valuable information and enhance visual quality. These techniques improve the performance of image processing algorithms and ensure consistent, reliable results across different datasets. </a:t>
            </a:r>
            <a:endParaRPr/>
          </a:p>
        </p:txBody>
      </p:sp>
      <p:pic>
        <p:nvPicPr>
          <p:cNvPr descr="Medical Image Preprocessing - MATLAB &amp; Simulink" id="362" name="Google Shape;362;p24"/>
          <p:cNvPicPr preferRelativeResize="0"/>
          <p:nvPr/>
        </p:nvPicPr>
        <p:blipFill rotWithShape="1">
          <a:blip r:embed="rId3">
            <a:alphaModFix/>
          </a:blip>
          <a:srcRect b="0" l="0" r="0" t="0"/>
          <a:stretch/>
        </p:blipFill>
        <p:spPr>
          <a:xfrm>
            <a:off x="923357" y="4271749"/>
            <a:ext cx="2702848" cy="1835624"/>
          </a:xfrm>
          <a:prstGeom prst="rect">
            <a:avLst/>
          </a:prstGeom>
          <a:noFill/>
          <a:ln>
            <a:noFill/>
          </a:ln>
        </p:spPr>
      </p:pic>
      <p:pic>
        <p:nvPicPr>
          <p:cNvPr descr="Preprocess Data for Domain-Specific Deep Learning Applications - MATLAB &amp;  Simulink - MathWorks América Latina" id="363" name="Google Shape;363;p24"/>
          <p:cNvPicPr preferRelativeResize="0"/>
          <p:nvPr/>
        </p:nvPicPr>
        <p:blipFill rotWithShape="1">
          <a:blip r:embed="rId4">
            <a:alphaModFix/>
          </a:blip>
          <a:srcRect b="0" l="0" r="0" t="0"/>
          <a:stretch/>
        </p:blipFill>
        <p:spPr>
          <a:xfrm>
            <a:off x="4641944" y="4477461"/>
            <a:ext cx="6275923" cy="1629912"/>
          </a:xfrm>
          <a:prstGeom prst="rect">
            <a:avLst/>
          </a:prstGeom>
          <a:noFill/>
          <a:ln>
            <a:noFill/>
          </a:ln>
        </p:spPr>
      </p:pic>
      <p:sp>
        <p:nvSpPr>
          <p:cNvPr id="364" name="Google Shape;364;p24"/>
          <p:cNvSpPr txBox="1"/>
          <p:nvPr/>
        </p:nvSpPr>
        <p:spPr>
          <a:xfrm>
            <a:off x="873457" y="6153539"/>
            <a:ext cx="38418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16: Postprocessing technique to remove skull from MRI</a:t>
            </a:r>
            <a:endParaRPr/>
          </a:p>
        </p:txBody>
      </p:sp>
      <p:sp>
        <p:nvSpPr>
          <p:cNvPr id="365" name="Google Shape;365;p24"/>
          <p:cNvSpPr txBox="1"/>
          <p:nvPr/>
        </p:nvSpPr>
        <p:spPr>
          <a:xfrm>
            <a:off x="4715301" y="6107373"/>
            <a:ext cx="69740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17: Postprocessing technique to make 3D kettle more visible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6 – Filter Technique</a:t>
            </a:r>
            <a:endParaRPr/>
          </a:p>
        </p:txBody>
      </p:sp>
      <p:sp>
        <p:nvSpPr>
          <p:cNvPr id="371" name="Google Shape;371;p25"/>
          <p:cNvSpPr txBox="1"/>
          <p:nvPr>
            <p:ph idx="1" type="body"/>
          </p:nvPr>
        </p:nvSpPr>
        <p:spPr>
          <a:xfrm>
            <a:off x="752397" y="1433015"/>
            <a:ext cx="8596668" cy="496778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6600"/>
              </a:buClr>
              <a:buSzPts val="1440"/>
              <a:buChar char="►"/>
            </a:pPr>
            <a:r>
              <a:rPr b="0" i="0" lang="en-US">
                <a:solidFill>
                  <a:srgbClr val="212121"/>
                </a:solidFill>
                <a:latin typeface="Helvetica Neue"/>
                <a:ea typeface="Helvetica Neue"/>
                <a:cs typeface="Helvetica Neue"/>
                <a:sym typeface="Helvetica Neue"/>
              </a:rPr>
              <a:t>Images taken in low light often become noisy due to the increase in camera sensitivity required to capture the image. This noise can interfere with receipt identification by polluting regions in the binarized image. To reduce the impact of this noise on the binary image, you can preprocess the image with an averaging filter. You can apply a filter </a:t>
            </a:r>
            <a:r>
              <a:rPr b="0" i="0" lang="en-US">
                <a:solidFill>
                  <a:srgbClr val="212121"/>
                </a:solidFill>
                <a:latin typeface="Arial"/>
                <a:ea typeface="Arial"/>
                <a:cs typeface="Arial"/>
                <a:sym typeface="Arial"/>
              </a:rPr>
              <a:t>F</a:t>
            </a:r>
            <a:r>
              <a:rPr b="0" i="0" lang="en-US">
                <a:solidFill>
                  <a:srgbClr val="212121"/>
                </a:solidFill>
                <a:latin typeface="Helvetica Neue"/>
                <a:ea typeface="Helvetica Neue"/>
                <a:cs typeface="Helvetica Neue"/>
                <a:sym typeface="Helvetica Neue"/>
              </a:rPr>
              <a:t> to an image </a:t>
            </a:r>
            <a:r>
              <a:rPr b="0" i="0" lang="en-US">
                <a:solidFill>
                  <a:srgbClr val="212121"/>
                </a:solidFill>
                <a:latin typeface="Arial"/>
                <a:ea typeface="Arial"/>
                <a:cs typeface="Arial"/>
                <a:sym typeface="Arial"/>
              </a:rPr>
              <a:t>I</a:t>
            </a:r>
            <a:r>
              <a:rPr b="0" i="0" lang="en-US">
                <a:solidFill>
                  <a:srgbClr val="212121"/>
                </a:solidFill>
                <a:latin typeface="Helvetica Neue"/>
                <a:ea typeface="Helvetica Neue"/>
                <a:cs typeface="Helvetica Neue"/>
                <a:sym typeface="Helvetica Neue"/>
              </a:rPr>
              <a:t> by using the </a:t>
            </a:r>
            <a:r>
              <a:rPr b="0" i="0" lang="en-US">
                <a:solidFill>
                  <a:srgbClr val="212121"/>
                </a:solidFill>
                <a:latin typeface="Arial"/>
                <a:ea typeface="Arial"/>
                <a:cs typeface="Arial"/>
                <a:sym typeface="Arial"/>
              </a:rPr>
              <a:t>imfilter</a:t>
            </a:r>
            <a:r>
              <a:rPr b="0" i="0" lang="en-US">
                <a:solidFill>
                  <a:srgbClr val="212121"/>
                </a:solidFill>
                <a:latin typeface="Helvetica Neue"/>
                <a:ea typeface="Helvetica Neue"/>
                <a:cs typeface="Helvetica Neue"/>
                <a:sym typeface="Helvetica Neue"/>
              </a:rPr>
              <a:t> function.</a:t>
            </a:r>
            <a:endParaRPr/>
          </a:p>
          <a:p>
            <a:pPr indent="0" lvl="0" marL="0" rtl="0" algn="l">
              <a:spcBef>
                <a:spcPts val="1000"/>
              </a:spcBef>
              <a:spcAft>
                <a:spcPts val="0"/>
              </a:spcAft>
              <a:buSzPts val="1440"/>
              <a:buNone/>
            </a:pPr>
            <a:r>
              <a:t/>
            </a:r>
            <a:endParaRPr b="0" i="0">
              <a:solidFill>
                <a:srgbClr val="212121"/>
              </a:solidFill>
              <a:latin typeface="Helvetica Neue"/>
              <a:ea typeface="Helvetica Neue"/>
              <a:cs typeface="Helvetica Neue"/>
              <a:sym typeface="Helvetica Neue"/>
            </a:endParaRPr>
          </a:p>
          <a:p>
            <a:pPr indent="-342900" lvl="0" marL="342900" rtl="0" algn="l">
              <a:spcBef>
                <a:spcPts val="1000"/>
              </a:spcBef>
              <a:spcAft>
                <a:spcPts val="0"/>
              </a:spcAft>
              <a:buClr>
                <a:srgbClr val="FF6600"/>
              </a:buClr>
              <a:buSzPts val="1440"/>
              <a:buChar char="►"/>
            </a:pPr>
            <a:r>
              <a:rPr b="0" i="0" lang="en-US">
                <a:solidFill>
                  <a:srgbClr val="212121"/>
                </a:solidFill>
                <a:latin typeface="Helvetica Neue"/>
                <a:ea typeface="Helvetica Neue"/>
                <a:cs typeface="Helvetica Neue"/>
                <a:sym typeface="Helvetica Neue"/>
              </a:rPr>
              <a:t>The following is how the function is used:</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n-US"/>
              <a:t>Navigate to this part of the Live Script and try to solve this problem:</a:t>
            </a:r>
            <a:endParaRPr/>
          </a:p>
          <a:p>
            <a:pPr indent="0" lvl="0" marL="0" rtl="0" algn="l">
              <a:spcBef>
                <a:spcPts val="1000"/>
              </a:spcBef>
              <a:spcAft>
                <a:spcPts val="0"/>
              </a:spcAft>
              <a:buSzPts val="1440"/>
              <a:buNone/>
            </a:pPr>
            <a:r>
              <a:t/>
            </a:r>
            <a:endParaRPr/>
          </a:p>
        </p:txBody>
      </p:sp>
      <p:pic>
        <p:nvPicPr>
          <p:cNvPr id="372" name="Google Shape;372;p25"/>
          <p:cNvPicPr preferRelativeResize="0"/>
          <p:nvPr/>
        </p:nvPicPr>
        <p:blipFill rotWithShape="1">
          <a:blip r:embed="rId3">
            <a:alphaModFix/>
          </a:blip>
          <a:srcRect b="0" l="0" r="0" t="0"/>
          <a:stretch/>
        </p:blipFill>
        <p:spPr>
          <a:xfrm>
            <a:off x="862217" y="4093110"/>
            <a:ext cx="6549567" cy="907861"/>
          </a:xfrm>
          <a:prstGeom prst="rect">
            <a:avLst/>
          </a:prstGeom>
          <a:noFill/>
          <a:ln>
            <a:noFill/>
          </a:ln>
        </p:spPr>
      </p:pic>
      <p:sp>
        <p:nvSpPr>
          <p:cNvPr id="373" name="Google Shape;373;p25"/>
          <p:cNvSpPr/>
          <p:nvPr/>
        </p:nvSpPr>
        <p:spPr>
          <a:xfrm>
            <a:off x="1030406" y="2852382"/>
            <a:ext cx="893928" cy="318746"/>
          </a:xfrm>
          <a:prstGeom prst="ellipse">
            <a:avLst/>
          </a:prstGeom>
          <a:noFill/>
          <a:ln cap="rnd" cmpd="sng" w="190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pic>
        <p:nvPicPr>
          <p:cNvPr id="374" name="Google Shape;374;p25"/>
          <p:cNvPicPr preferRelativeResize="0"/>
          <p:nvPr/>
        </p:nvPicPr>
        <p:blipFill rotWithShape="1">
          <a:blip r:embed="rId4">
            <a:alphaModFix/>
          </a:blip>
          <a:srcRect b="0" l="0" r="0" t="0"/>
          <a:stretch/>
        </p:blipFill>
        <p:spPr>
          <a:xfrm>
            <a:off x="862217" y="5720758"/>
            <a:ext cx="7265025" cy="1041996"/>
          </a:xfrm>
          <a:prstGeom prst="rect">
            <a:avLst/>
          </a:prstGeom>
          <a:noFill/>
          <a:ln>
            <a:noFill/>
          </a:ln>
        </p:spPr>
      </p:pic>
      <p:pic>
        <p:nvPicPr>
          <p:cNvPr descr="Magnifying Glass Vector Art, Icons, and Graphics for Free Download" id="375" name="Google Shape;375;p25"/>
          <p:cNvPicPr preferRelativeResize="0"/>
          <p:nvPr/>
        </p:nvPicPr>
        <p:blipFill rotWithShape="1">
          <a:blip r:embed="rId5">
            <a:alphaModFix/>
          </a:blip>
          <a:srcRect b="0" l="0" r="0" t="0"/>
          <a:stretch/>
        </p:blipFill>
        <p:spPr>
          <a:xfrm>
            <a:off x="7931473" y="2650187"/>
            <a:ext cx="1527412" cy="15274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381" name="Google Shape;381;p26"/>
          <p:cNvPicPr preferRelativeResize="0"/>
          <p:nvPr/>
        </p:nvPicPr>
        <p:blipFill rotWithShape="1">
          <a:blip r:embed="rId3">
            <a:alphaModFix/>
          </a:blip>
          <a:srcRect b="0" l="0" r="0" t="0"/>
          <a:stretch/>
        </p:blipFill>
        <p:spPr>
          <a:xfrm>
            <a:off x="3593120" y="1270000"/>
            <a:ext cx="3517364" cy="4675693"/>
          </a:xfrm>
          <a:prstGeom prst="rect">
            <a:avLst/>
          </a:prstGeom>
          <a:noFill/>
          <a:ln>
            <a:noFill/>
          </a:ln>
        </p:spPr>
      </p:pic>
      <p:sp>
        <p:nvSpPr>
          <p:cNvPr id="382" name="Google Shape;382;p26"/>
          <p:cNvSpPr txBox="1"/>
          <p:nvPr/>
        </p:nvSpPr>
        <p:spPr>
          <a:xfrm>
            <a:off x="371254" y="4804384"/>
            <a:ext cx="329999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Did the filter reduce the amount of noise in the binary image? Which method do you think is better?</a:t>
            </a:r>
            <a:endParaRPr/>
          </a:p>
        </p:txBody>
      </p:sp>
      <p:sp>
        <p:nvSpPr>
          <p:cNvPr id="383" name="Google Shape;383;p26"/>
          <p:cNvSpPr txBox="1"/>
          <p:nvPr/>
        </p:nvSpPr>
        <p:spPr>
          <a:xfrm>
            <a:off x="3593120" y="6063734"/>
            <a:ext cx="69740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18: Filtered Binary Image Output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7"/>
          <p:cNvSpPr txBox="1"/>
          <p:nvPr>
            <p:ph type="title"/>
          </p:nvPr>
        </p:nvSpPr>
        <p:spPr>
          <a:xfrm>
            <a:off x="540858" y="1800114"/>
            <a:ext cx="8596668" cy="18265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sz="3600">
                <a:solidFill>
                  <a:srgbClr val="164161"/>
                </a:solidFill>
              </a:rPr>
              <a:t>Image Processing Examples</a:t>
            </a:r>
            <a:endParaRPr/>
          </a:p>
        </p:txBody>
      </p:sp>
      <p:pic>
        <p:nvPicPr>
          <p:cNvPr descr="Excited Stock Illustrations – 83,744 Excited Stock Illustrations, Vectors &amp;  Clipart - Dreamstime" id="389" name="Google Shape;389;p27"/>
          <p:cNvPicPr preferRelativeResize="0"/>
          <p:nvPr/>
        </p:nvPicPr>
        <p:blipFill rotWithShape="1">
          <a:blip r:embed="rId3">
            <a:alphaModFix/>
          </a:blip>
          <a:srcRect b="6662" l="0" r="0" t="0"/>
          <a:stretch/>
        </p:blipFill>
        <p:spPr>
          <a:xfrm>
            <a:off x="5895833" y="16878"/>
            <a:ext cx="2862571" cy="2822125"/>
          </a:xfrm>
          <a:prstGeom prst="rect">
            <a:avLst/>
          </a:prstGeom>
          <a:noFill/>
          <a:ln>
            <a:noFill/>
          </a:ln>
        </p:spPr>
      </p:pic>
      <p:pic>
        <p:nvPicPr>
          <p:cNvPr descr="Excited Cartoon Boy Clip Art Image - ClipSafari" id="390" name="Google Shape;390;p27"/>
          <p:cNvPicPr preferRelativeResize="0"/>
          <p:nvPr/>
        </p:nvPicPr>
        <p:blipFill rotWithShape="1">
          <a:blip r:embed="rId4">
            <a:alphaModFix/>
          </a:blip>
          <a:srcRect b="0" l="0" r="0" t="0"/>
          <a:stretch/>
        </p:blipFill>
        <p:spPr>
          <a:xfrm>
            <a:off x="129085" y="240799"/>
            <a:ext cx="1978570" cy="23742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12121"/>
              </a:buClr>
              <a:buSzPct val="100000"/>
              <a:buFont typeface="Helvetica Neue"/>
              <a:buNone/>
            </a:pPr>
            <a:r>
              <a:rPr b="1" i="0" lang="en-US">
                <a:solidFill>
                  <a:srgbClr val="212121"/>
                </a:solidFill>
                <a:latin typeface="Helvetica Neue"/>
                <a:ea typeface="Helvetica Neue"/>
                <a:cs typeface="Helvetica Neue"/>
                <a:sym typeface="Helvetica Neue"/>
              </a:rPr>
              <a:t>Example 1 (simple): Identifying Pennies</a:t>
            </a:r>
            <a:br>
              <a:rPr b="1" i="0" lang="en-US">
                <a:solidFill>
                  <a:srgbClr val="212121"/>
                </a:solidFill>
                <a:latin typeface="Helvetica Neue"/>
                <a:ea typeface="Helvetica Neue"/>
                <a:cs typeface="Helvetica Neue"/>
                <a:sym typeface="Helvetica Neue"/>
              </a:rPr>
            </a:br>
            <a:endParaRPr/>
          </a:p>
        </p:txBody>
      </p:sp>
      <p:sp>
        <p:nvSpPr>
          <p:cNvPr id="396" name="Google Shape;396;p28"/>
          <p:cNvSpPr txBox="1"/>
          <p:nvPr>
            <p:ph idx="1" type="body"/>
          </p:nvPr>
        </p:nvSpPr>
        <p:spPr>
          <a:xfrm>
            <a:off x="677334" y="1726443"/>
            <a:ext cx="8596668" cy="48722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b="0" i="0" lang="en-US">
                <a:solidFill>
                  <a:srgbClr val="212121"/>
                </a:solidFill>
                <a:latin typeface="Helvetica Neue"/>
                <a:ea typeface="Helvetica Neue"/>
                <a:cs typeface="Helvetica Neue"/>
                <a:sym typeface="Helvetica Neue"/>
              </a:rPr>
              <a:t>This MATLAB program takes an input image containing pennies and employs a thresholding technique to estimate the number of pennies present. It prompts the user to input the filename of the image. Then, it reads the image and compares the intensity of the red and blue color channels for each pixel. If the red channel intensity exceeds the blue channel intensity by a certain threshold, the program marks that pixel as part of a potential penny in a binary mask. After processing the entire image, it estimates the number of pennies based on the count of identified regions in the binary mask, assuming an average of 1800 pixels per penny. Finally, the program displays the original image alongside the binary mask for visual inspection. To test this programming, try input any one of the following filenames: Penny_Alpha.png, Penny_Bravo.png, and Penny_Charlie.png.</a:t>
            </a:r>
            <a:endParaRPr/>
          </a:p>
          <a:p>
            <a:pPr indent="-251459" lvl="0" marL="342900" rtl="0" algn="l">
              <a:spcBef>
                <a:spcPts val="1000"/>
              </a:spcBef>
              <a:spcAft>
                <a:spcPts val="0"/>
              </a:spcAft>
              <a:buSzPts val="1440"/>
              <a:buNone/>
            </a:pPr>
            <a:r>
              <a:t/>
            </a:r>
            <a:endParaRPr/>
          </a:p>
        </p:txBody>
      </p:sp>
      <p:pic>
        <p:nvPicPr>
          <p:cNvPr descr="A close up of a coin&#10;&#10;Description automatically generated" id="397" name="Google Shape;397;p28"/>
          <p:cNvPicPr preferRelativeResize="0"/>
          <p:nvPr/>
        </p:nvPicPr>
        <p:blipFill rotWithShape="1">
          <a:blip r:embed="rId3">
            <a:alphaModFix/>
          </a:blip>
          <a:srcRect b="0" l="0" r="0" t="0"/>
          <a:stretch/>
        </p:blipFill>
        <p:spPr>
          <a:xfrm>
            <a:off x="750628" y="5003326"/>
            <a:ext cx="1428394" cy="1401443"/>
          </a:xfrm>
          <a:prstGeom prst="rect">
            <a:avLst/>
          </a:prstGeom>
          <a:noFill/>
          <a:ln>
            <a:noFill/>
          </a:ln>
        </p:spPr>
      </p:pic>
      <p:pic>
        <p:nvPicPr>
          <p:cNvPr descr="A group of coins on a black surface&#10;&#10;Description automatically generated" id="398" name="Google Shape;398;p28"/>
          <p:cNvPicPr preferRelativeResize="0"/>
          <p:nvPr/>
        </p:nvPicPr>
        <p:blipFill rotWithShape="1">
          <a:blip r:embed="rId4">
            <a:alphaModFix/>
          </a:blip>
          <a:srcRect b="0" l="0" r="0" t="0"/>
          <a:stretch/>
        </p:blipFill>
        <p:spPr>
          <a:xfrm>
            <a:off x="6489510" y="4918487"/>
            <a:ext cx="2060670" cy="1571119"/>
          </a:xfrm>
          <a:prstGeom prst="rect">
            <a:avLst/>
          </a:prstGeom>
          <a:noFill/>
          <a:ln>
            <a:noFill/>
          </a:ln>
        </p:spPr>
      </p:pic>
      <p:pic>
        <p:nvPicPr>
          <p:cNvPr descr="A group of coins on a black surface&#10;&#10;Description automatically generated" id="399" name="Google Shape;399;p28"/>
          <p:cNvPicPr preferRelativeResize="0"/>
          <p:nvPr/>
        </p:nvPicPr>
        <p:blipFill rotWithShape="1">
          <a:blip r:embed="rId5">
            <a:alphaModFix/>
          </a:blip>
          <a:srcRect b="0" l="0" r="0" t="0"/>
          <a:stretch/>
        </p:blipFill>
        <p:spPr>
          <a:xfrm>
            <a:off x="3175243" y="4918487"/>
            <a:ext cx="2318046" cy="1571120"/>
          </a:xfrm>
          <a:prstGeom prst="rect">
            <a:avLst/>
          </a:prstGeom>
          <a:noFill/>
          <a:ln>
            <a:noFill/>
          </a:ln>
        </p:spPr>
      </p:pic>
      <p:pic>
        <p:nvPicPr>
          <p:cNvPr descr="question mark - Wiktionary, the free dictionary" id="400" name="Google Shape;400;p28"/>
          <p:cNvPicPr preferRelativeResize="0"/>
          <p:nvPr/>
        </p:nvPicPr>
        <p:blipFill rotWithShape="1">
          <a:blip r:embed="rId6">
            <a:alphaModFix/>
          </a:blip>
          <a:srcRect b="0" l="0" r="0" t="0"/>
          <a:stretch/>
        </p:blipFill>
        <p:spPr>
          <a:xfrm>
            <a:off x="10160477" y="609600"/>
            <a:ext cx="2031523" cy="2031523"/>
          </a:xfrm>
          <a:prstGeom prst="rect">
            <a:avLst/>
          </a:prstGeom>
          <a:noFill/>
          <a:ln>
            <a:noFill/>
          </a:ln>
        </p:spPr>
      </p:pic>
      <p:sp>
        <p:nvSpPr>
          <p:cNvPr id="401" name="Google Shape;401;p28"/>
          <p:cNvSpPr txBox="1"/>
          <p:nvPr/>
        </p:nvSpPr>
        <p:spPr>
          <a:xfrm>
            <a:off x="517148" y="6468570"/>
            <a:ext cx="99522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19: From right to Left: Penny_Alpha.png, Penny_Bravo.png, and Penny_Charlie.png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Example 1 Section 1</a:t>
            </a:r>
            <a:endParaRPr/>
          </a:p>
        </p:txBody>
      </p:sp>
      <p:sp>
        <p:nvSpPr>
          <p:cNvPr id="408" name="Google Shape;408;p29"/>
          <p:cNvSpPr txBox="1"/>
          <p:nvPr/>
        </p:nvSpPr>
        <p:spPr>
          <a:xfrm>
            <a:off x="10025751" y="3622219"/>
            <a:ext cx="192475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 must be very specific, so MATLAB knows which image you’re trying to input</a:t>
            </a:r>
            <a:endParaRPr/>
          </a:p>
        </p:txBody>
      </p:sp>
      <p:sp>
        <p:nvSpPr>
          <p:cNvPr id="409" name="Google Shape;409;p29"/>
          <p:cNvSpPr txBox="1"/>
          <p:nvPr/>
        </p:nvSpPr>
        <p:spPr>
          <a:xfrm>
            <a:off x="0" y="3350029"/>
            <a:ext cx="1252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Use the imread and size function</a:t>
            </a:r>
            <a:endParaRPr/>
          </a:p>
        </p:txBody>
      </p:sp>
      <p:pic>
        <p:nvPicPr>
          <p:cNvPr id="410" name="Google Shape;410;p29"/>
          <p:cNvPicPr preferRelativeResize="0"/>
          <p:nvPr/>
        </p:nvPicPr>
        <p:blipFill rotWithShape="1">
          <a:blip r:embed="rId3">
            <a:alphaModFix/>
          </a:blip>
          <a:srcRect b="0" l="0" r="0" t="0"/>
          <a:stretch/>
        </p:blipFill>
        <p:spPr>
          <a:xfrm>
            <a:off x="1130745" y="1678492"/>
            <a:ext cx="7957439" cy="3695020"/>
          </a:xfrm>
          <a:prstGeom prst="rect">
            <a:avLst/>
          </a:prstGeom>
          <a:noFill/>
          <a:ln>
            <a:noFill/>
          </a:ln>
        </p:spPr>
      </p:pic>
      <p:cxnSp>
        <p:nvCxnSpPr>
          <p:cNvPr id="411" name="Google Shape;411;p29"/>
          <p:cNvCxnSpPr/>
          <p:nvPr/>
        </p:nvCxnSpPr>
        <p:spPr>
          <a:xfrm flipH="1" rot="10800000">
            <a:off x="944927" y="3429000"/>
            <a:ext cx="307098" cy="193219"/>
          </a:xfrm>
          <a:prstGeom prst="straightConnector1">
            <a:avLst/>
          </a:prstGeom>
          <a:noFill/>
          <a:ln cap="flat" cmpd="sng" w="76200">
            <a:solidFill>
              <a:srgbClr val="FF6600"/>
            </a:solidFill>
            <a:prstDash val="solid"/>
            <a:round/>
            <a:headEnd len="sm" w="sm" type="none"/>
            <a:tailEnd len="med" w="med" type="triangle"/>
          </a:ln>
        </p:spPr>
      </p:cxnSp>
      <p:cxnSp>
        <p:nvCxnSpPr>
          <p:cNvPr id="412" name="Google Shape;412;p29"/>
          <p:cNvCxnSpPr/>
          <p:nvPr/>
        </p:nvCxnSpPr>
        <p:spPr>
          <a:xfrm flipH="1" rot="10800000">
            <a:off x="944927" y="3989679"/>
            <a:ext cx="307098" cy="96609"/>
          </a:xfrm>
          <a:prstGeom prst="straightConnector1">
            <a:avLst/>
          </a:prstGeom>
          <a:noFill/>
          <a:ln cap="flat" cmpd="sng" w="76200">
            <a:solidFill>
              <a:srgbClr val="FF6600"/>
            </a:solidFill>
            <a:prstDash val="solid"/>
            <a:round/>
            <a:headEnd len="sm" w="sm" type="none"/>
            <a:tailEnd len="med" w="med" type="triangle"/>
          </a:ln>
        </p:spPr>
      </p:cxnSp>
      <p:cxnSp>
        <p:nvCxnSpPr>
          <p:cNvPr id="413" name="Google Shape;413;p29"/>
          <p:cNvCxnSpPr/>
          <p:nvPr/>
        </p:nvCxnSpPr>
        <p:spPr>
          <a:xfrm flipH="1" rot="10800000">
            <a:off x="484487" y="4758848"/>
            <a:ext cx="846509" cy="898149"/>
          </a:xfrm>
          <a:prstGeom prst="straightConnector1">
            <a:avLst/>
          </a:prstGeom>
          <a:noFill/>
          <a:ln cap="flat" cmpd="sng" w="76200">
            <a:solidFill>
              <a:srgbClr val="FF6600"/>
            </a:solidFill>
            <a:prstDash val="solid"/>
            <a:round/>
            <a:headEnd len="sm" w="sm" type="none"/>
            <a:tailEnd len="med" w="med" type="triangle"/>
          </a:ln>
        </p:spPr>
      </p:cxnSp>
      <p:cxnSp>
        <p:nvCxnSpPr>
          <p:cNvPr id="414" name="Google Shape;414;p29"/>
          <p:cNvCxnSpPr/>
          <p:nvPr/>
        </p:nvCxnSpPr>
        <p:spPr>
          <a:xfrm rot="10800000">
            <a:off x="5168955" y="3038901"/>
            <a:ext cx="4702098" cy="735718"/>
          </a:xfrm>
          <a:prstGeom prst="straightConnector1">
            <a:avLst/>
          </a:prstGeom>
          <a:noFill/>
          <a:ln cap="flat" cmpd="sng" w="76200">
            <a:solidFill>
              <a:srgbClr val="FF6600"/>
            </a:solidFill>
            <a:prstDash val="solid"/>
            <a:round/>
            <a:headEnd len="sm" w="sm" type="none"/>
            <a:tailEnd len="med" w="med" type="triangle"/>
          </a:ln>
        </p:spPr>
      </p:cxnSp>
      <p:sp>
        <p:nvSpPr>
          <p:cNvPr id="415" name="Google Shape;415;p29"/>
          <p:cNvSpPr txBox="1"/>
          <p:nvPr/>
        </p:nvSpPr>
        <p:spPr>
          <a:xfrm>
            <a:off x="227311" y="5656997"/>
            <a:ext cx="12520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Creating a Binary mask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
          <p:cNvSpPr txBox="1"/>
          <p:nvPr>
            <p:ph type="title"/>
          </p:nvPr>
        </p:nvSpPr>
        <p:spPr>
          <a:xfrm>
            <a:off x="192525" y="571072"/>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200"/>
              <a:buFont typeface="Trebuchet MS"/>
              <a:buNone/>
            </a:pPr>
            <a:r>
              <a:rPr b="1" lang="en-US" sz="3200">
                <a:solidFill>
                  <a:srgbClr val="164161"/>
                </a:solidFill>
              </a:rPr>
              <a:t>Image Classification</a:t>
            </a:r>
            <a:endParaRPr/>
          </a:p>
        </p:txBody>
      </p:sp>
      <p:sp>
        <p:nvSpPr>
          <p:cNvPr id="165" name="Google Shape;165;p3"/>
          <p:cNvSpPr txBox="1"/>
          <p:nvPr/>
        </p:nvSpPr>
        <p:spPr>
          <a:xfrm>
            <a:off x="288099" y="1271500"/>
            <a:ext cx="97507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a:solidFill>
                  <a:srgbClr val="000000"/>
                </a:solidFill>
                <a:highlight>
                  <a:srgbClr val="FFFFFF"/>
                </a:highlight>
                <a:latin typeface="Trebuchet MS"/>
                <a:ea typeface="Trebuchet MS"/>
                <a:cs typeface="Trebuchet MS"/>
                <a:sym typeface="Trebuchet MS"/>
              </a:rPr>
              <a:t>Let's start by watching this short video on </a:t>
            </a:r>
            <a:r>
              <a:rPr b="1" i="0" lang="en-US" sz="1600">
                <a:solidFill>
                  <a:srgbClr val="00B0F0"/>
                </a:solidFill>
                <a:highlight>
                  <a:srgbClr val="FFFFFF"/>
                </a:highlight>
                <a:latin typeface="Trebuchet MS"/>
                <a:ea typeface="Trebuchet MS"/>
                <a:cs typeface="Trebuchet MS"/>
                <a:sym typeface="Trebuchet MS"/>
              </a:rPr>
              <a:t>Image Classification</a:t>
            </a:r>
            <a:r>
              <a:rPr b="0" i="0" lang="en-US" sz="1600">
                <a:solidFill>
                  <a:srgbClr val="000000"/>
                </a:solidFill>
                <a:highlight>
                  <a:srgbClr val="FFFFFF"/>
                </a:highlight>
                <a:latin typeface="Trebuchet MS"/>
                <a:ea typeface="Trebuchet MS"/>
                <a:cs typeface="Trebuchet MS"/>
                <a:sym typeface="Trebuchet MS"/>
              </a:rPr>
              <a:t>!</a:t>
            </a:r>
            <a:endParaRPr/>
          </a:p>
        </p:txBody>
      </p:sp>
      <p:sp>
        <p:nvSpPr>
          <p:cNvPr id="166" name="Google Shape;166;p3"/>
          <p:cNvSpPr txBox="1"/>
          <p:nvPr/>
        </p:nvSpPr>
        <p:spPr>
          <a:xfrm>
            <a:off x="288099" y="1654891"/>
            <a:ext cx="6275539" cy="49090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6600"/>
                </a:solidFill>
                <a:highlight>
                  <a:srgbClr val="FFFFFF"/>
                </a:highlight>
                <a:latin typeface="Trebuchet MS"/>
                <a:ea typeface="Trebuchet MS"/>
                <a:cs typeface="Trebuchet MS"/>
                <a:sym typeface="Trebuchet MS"/>
              </a:rPr>
              <a:t>Let's discuss the following:</a:t>
            </a:r>
            <a:endParaRPr sz="1600">
              <a:solidFill>
                <a:srgbClr val="FF6600"/>
              </a:solidFill>
              <a:highlight>
                <a:srgbClr val="FFFFFF"/>
              </a:highlight>
              <a:latin typeface="Trebuchet MS"/>
              <a:ea typeface="Trebuchet MS"/>
              <a:cs typeface="Trebuchet MS"/>
              <a:sym typeface="Trebuchet MS"/>
            </a:endParaRPr>
          </a:p>
          <a:p>
            <a:pPr indent="-342900" lvl="0" marL="342900" marR="0" rtl="0" algn="l">
              <a:spcBef>
                <a:spcPts val="1200"/>
              </a:spcBef>
              <a:spcAft>
                <a:spcPts val="0"/>
              </a:spcAft>
              <a:buClr>
                <a:srgbClr val="FF6600"/>
              </a:buClr>
              <a:buSzPts val="1600"/>
              <a:buFont typeface="Trebuchet MS"/>
              <a:buAutoNum type="arabicPeriod"/>
            </a:pPr>
            <a:r>
              <a:rPr lang="en-US" sz="1600">
                <a:solidFill>
                  <a:srgbClr val="000000"/>
                </a:solidFill>
                <a:highlight>
                  <a:srgbClr val="FFFFFF"/>
                </a:highlight>
                <a:latin typeface="Trebuchet MS"/>
                <a:ea typeface="Trebuchet MS"/>
                <a:cs typeface="Trebuchet MS"/>
                <a:sym typeface="Trebuchet MS"/>
              </a:rPr>
              <a:t>How does the concept of image classification in the video relate to everyday tasks or experiences where you classify or categorize objects or items?</a:t>
            </a:r>
            <a:endParaRPr/>
          </a:p>
          <a:p>
            <a:pPr indent="-342900" lvl="0" marL="342900" marR="0" rtl="0" algn="l">
              <a:spcBef>
                <a:spcPts val="600"/>
              </a:spcBef>
              <a:spcAft>
                <a:spcPts val="0"/>
              </a:spcAft>
              <a:buClr>
                <a:srgbClr val="FF6600"/>
              </a:buClr>
              <a:buSzPts val="1600"/>
              <a:buFont typeface="Trebuchet MS"/>
              <a:buAutoNum type="arabicPeriod"/>
            </a:pPr>
            <a:r>
              <a:rPr lang="en-US" sz="1600">
                <a:solidFill>
                  <a:srgbClr val="000000"/>
                </a:solidFill>
                <a:highlight>
                  <a:srgbClr val="FFFFFF"/>
                </a:highlight>
                <a:latin typeface="Trebuchet MS"/>
                <a:ea typeface="Trebuchet MS"/>
                <a:cs typeface="Trebuchet MS"/>
                <a:sym typeface="Trebuchet MS"/>
              </a:rPr>
              <a:t>Can you draw parallels between the process of image classification discussed in the video and how our brains classify and recognize objects or patterns in the world around us?</a:t>
            </a:r>
            <a:endParaRPr/>
          </a:p>
          <a:p>
            <a:pPr indent="-342900" lvl="0" marL="342900" marR="0" rtl="0" algn="l">
              <a:spcBef>
                <a:spcPts val="600"/>
              </a:spcBef>
              <a:spcAft>
                <a:spcPts val="0"/>
              </a:spcAft>
              <a:buClr>
                <a:srgbClr val="FF6600"/>
              </a:buClr>
              <a:buSzPts val="1600"/>
              <a:buFont typeface="Trebuchet MS"/>
              <a:buAutoNum type="arabicPeriod"/>
            </a:pPr>
            <a:r>
              <a:rPr lang="en-US" sz="1600">
                <a:solidFill>
                  <a:srgbClr val="000000"/>
                </a:solidFill>
                <a:highlight>
                  <a:srgbClr val="FFFFFF"/>
                </a:highlight>
                <a:latin typeface="Trebuchet MS"/>
                <a:ea typeface="Trebuchet MS"/>
                <a:cs typeface="Trebuchet MS"/>
                <a:sym typeface="Trebuchet MS"/>
              </a:rPr>
              <a:t>Have you encountered any applications or technologies in your daily life that utilize image classification, such as smartphone camera features, social media tagging, or spam filters? How do they work, and how do they compare to the techniques discussed in the video?</a:t>
            </a:r>
            <a:endParaRPr/>
          </a:p>
          <a:p>
            <a:pPr indent="-342900" lvl="0" marL="342900" marR="0" rtl="0" algn="l">
              <a:spcBef>
                <a:spcPts val="600"/>
              </a:spcBef>
              <a:spcAft>
                <a:spcPts val="0"/>
              </a:spcAft>
              <a:buClr>
                <a:srgbClr val="FF6600"/>
              </a:buClr>
              <a:buSzPts val="1600"/>
              <a:buFont typeface="Trebuchet MS"/>
              <a:buAutoNum type="arabicPeriod"/>
            </a:pPr>
            <a:r>
              <a:rPr lang="en-US" sz="1600">
                <a:solidFill>
                  <a:srgbClr val="000000"/>
                </a:solidFill>
                <a:highlight>
                  <a:srgbClr val="FFFFFF"/>
                </a:highlight>
                <a:latin typeface="Trebuchet MS"/>
                <a:ea typeface="Trebuchet MS"/>
                <a:cs typeface="Trebuchet MS"/>
                <a:sym typeface="Trebuchet MS"/>
              </a:rPr>
              <a:t>Are there any hobbies or interests you have that involve categorizing or organizing visual information, such as sorting photographs, organizing collections, or identifying objects in nature? How does your understanding of image classification relate to these activities?</a:t>
            </a:r>
            <a:endParaRPr/>
          </a:p>
        </p:txBody>
      </p:sp>
      <p:pic>
        <p:nvPicPr>
          <p:cNvPr descr="Image classification vs Object detection vs Image Segmentation | Deep Learning Tutorial 28" id="167" name="Google Shape;167;p3"/>
          <p:cNvPicPr preferRelativeResize="0"/>
          <p:nvPr/>
        </p:nvPicPr>
        <p:blipFill rotWithShape="1">
          <a:blip r:embed="rId3">
            <a:alphaModFix/>
          </a:blip>
          <a:srcRect b="0" l="0" r="0" t="0"/>
          <a:stretch/>
        </p:blipFill>
        <p:spPr>
          <a:xfrm>
            <a:off x="7022653" y="2138083"/>
            <a:ext cx="4299568" cy="242925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68" name="Google Shape;168;p3"/>
          <p:cNvSpPr txBox="1"/>
          <p:nvPr/>
        </p:nvSpPr>
        <p:spPr>
          <a:xfrm>
            <a:off x="7317963" y="1570026"/>
            <a:ext cx="37089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u="sng">
                <a:solidFill>
                  <a:srgbClr val="FF6600"/>
                </a:solidFill>
                <a:latin typeface="Trebuchet MS"/>
                <a:ea typeface="Trebuchet MS"/>
                <a:cs typeface="Trebuchet MS"/>
                <a:sym typeface="Trebuchet MS"/>
                <a:hlinkClick r:id="rId4">
                  <a:extLst>
                    <a:ext uri="{A12FA001-AC4F-418D-AE19-62706E023703}">
                      <ahyp:hlinkClr val="tx"/>
                    </a:ext>
                  </a:extLst>
                </a:hlinkClick>
              </a:rPr>
              <a:t>Video Link: Image classification vs Object detection vs Image Segmentation</a:t>
            </a:r>
            <a:endParaRPr sz="1400">
              <a:solidFill>
                <a:srgbClr val="FF660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Example 1 Section 2</a:t>
            </a:r>
            <a:endParaRPr/>
          </a:p>
        </p:txBody>
      </p:sp>
      <p:sp>
        <p:nvSpPr>
          <p:cNvPr id="421" name="Google Shape;421;p30"/>
          <p:cNvSpPr txBox="1"/>
          <p:nvPr/>
        </p:nvSpPr>
        <p:spPr>
          <a:xfrm flipH="1">
            <a:off x="8937623" y="2460620"/>
            <a:ext cx="336921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This section of code iterates through every pixel of the image and attempts to find the coin</a:t>
            </a:r>
            <a:endParaRPr/>
          </a:p>
        </p:txBody>
      </p:sp>
      <p:pic>
        <p:nvPicPr>
          <p:cNvPr id="422" name="Google Shape;422;p30"/>
          <p:cNvPicPr preferRelativeResize="0"/>
          <p:nvPr/>
        </p:nvPicPr>
        <p:blipFill rotWithShape="1">
          <a:blip r:embed="rId3">
            <a:alphaModFix/>
          </a:blip>
          <a:srcRect b="0" l="0" r="0" t="0"/>
          <a:stretch/>
        </p:blipFill>
        <p:spPr>
          <a:xfrm>
            <a:off x="1157707" y="1473591"/>
            <a:ext cx="7635921" cy="3495819"/>
          </a:xfrm>
          <a:prstGeom prst="rect">
            <a:avLst/>
          </a:prstGeom>
          <a:noFill/>
          <a:ln>
            <a:noFill/>
          </a:ln>
        </p:spPr>
      </p:pic>
      <p:sp>
        <p:nvSpPr>
          <p:cNvPr id="423" name="Google Shape;423;p30"/>
          <p:cNvSpPr txBox="1"/>
          <p:nvPr/>
        </p:nvSpPr>
        <p:spPr>
          <a:xfrm>
            <a:off x="61124" y="2951853"/>
            <a:ext cx="171279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This number came from RGB Extraction</a:t>
            </a:r>
            <a:endParaRPr/>
          </a:p>
        </p:txBody>
      </p:sp>
      <p:cxnSp>
        <p:nvCxnSpPr>
          <p:cNvPr id="424" name="Google Shape;424;p30"/>
          <p:cNvCxnSpPr/>
          <p:nvPr/>
        </p:nvCxnSpPr>
        <p:spPr>
          <a:xfrm flipH="1" rot="10800000">
            <a:off x="944927" y="3429000"/>
            <a:ext cx="828991" cy="193219"/>
          </a:xfrm>
          <a:prstGeom prst="straightConnector1">
            <a:avLst/>
          </a:prstGeom>
          <a:noFill/>
          <a:ln cap="flat" cmpd="sng" w="76200">
            <a:solidFill>
              <a:srgbClr val="FF6600"/>
            </a:solidFill>
            <a:prstDash val="solid"/>
            <a:round/>
            <a:headEnd len="sm" w="sm" type="none"/>
            <a:tailEnd len="med" w="med" type="triangle"/>
          </a:ln>
        </p:spPr>
      </p:cxnSp>
      <p:cxnSp>
        <p:nvCxnSpPr>
          <p:cNvPr id="425" name="Google Shape;425;p30"/>
          <p:cNvCxnSpPr/>
          <p:nvPr/>
        </p:nvCxnSpPr>
        <p:spPr>
          <a:xfrm rot="10800000">
            <a:off x="4487648" y="1678674"/>
            <a:ext cx="4377977" cy="838686"/>
          </a:xfrm>
          <a:prstGeom prst="straightConnector1">
            <a:avLst/>
          </a:prstGeom>
          <a:noFill/>
          <a:ln cap="flat" cmpd="sng" w="76200">
            <a:solidFill>
              <a:srgbClr val="FF6600"/>
            </a:solidFill>
            <a:prstDash val="solid"/>
            <a:round/>
            <a:headEnd len="sm" w="sm" type="none"/>
            <a:tailEnd len="med" w="med" type="triangle"/>
          </a:ln>
        </p:spPr>
      </p:cxnSp>
      <p:cxnSp>
        <p:nvCxnSpPr>
          <p:cNvPr id="426" name="Google Shape;426;p30"/>
          <p:cNvCxnSpPr/>
          <p:nvPr/>
        </p:nvCxnSpPr>
        <p:spPr>
          <a:xfrm flipH="1">
            <a:off x="1869743" y="3814549"/>
            <a:ext cx="7199194" cy="955344"/>
          </a:xfrm>
          <a:prstGeom prst="straightConnector1">
            <a:avLst/>
          </a:prstGeom>
          <a:noFill/>
          <a:ln cap="flat" cmpd="sng" w="76200">
            <a:solidFill>
              <a:srgbClr val="FF6600"/>
            </a:solidFill>
            <a:prstDash val="solid"/>
            <a:round/>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Example 1 Section 3</a:t>
            </a:r>
            <a:endParaRPr/>
          </a:p>
        </p:txBody>
      </p:sp>
      <p:sp>
        <p:nvSpPr>
          <p:cNvPr id="432" name="Google Shape;432;p31"/>
          <p:cNvSpPr txBox="1"/>
          <p:nvPr/>
        </p:nvSpPr>
        <p:spPr>
          <a:xfrm>
            <a:off x="9341893" y="4771072"/>
            <a:ext cx="18288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This section of the code helps display the binary and original image in a montage</a:t>
            </a:r>
            <a:endParaRPr/>
          </a:p>
        </p:txBody>
      </p:sp>
      <p:pic>
        <p:nvPicPr>
          <p:cNvPr id="433" name="Google Shape;433;p31"/>
          <p:cNvPicPr preferRelativeResize="0"/>
          <p:nvPr/>
        </p:nvPicPr>
        <p:blipFill rotWithShape="1">
          <a:blip r:embed="rId3">
            <a:alphaModFix/>
          </a:blip>
          <a:srcRect b="0" l="0" r="0" t="0"/>
          <a:stretch/>
        </p:blipFill>
        <p:spPr>
          <a:xfrm>
            <a:off x="1385707" y="2376378"/>
            <a:ext cx="9420585" cy="2105244"/>
          </a:xfrm>
          <a:prstGeom prst="rect">
            <a:avLst/>
          </a:prstGeom>
          <a:noFill/>
          <a:ln>
            <a:noFill/>
          </a:ln>
        </p:spPr>
      </p:pic>
      <p:cxnSp>
        <p:nvCxnSpPr>
          <p:cNvPr id="434" name="Google Shape;434;p31"/>
          <p:cNvCxnSpPr/>
          <p:nvPr/>
        </p:nvCxnSpPr>
        <p:spPr>
          <a:xfrm rot="10800000">
            <a:off x="5418161" y="4278573"/>
            <a:ext cx="3923732" cy="1331185"/>
          </a:xfrm>
          <a:prstGeom prst="straightConnector1">
            <a:avLst/>
          </a:prstGeom>
          <a:noFill/>
          <a:ln cap="flat" cmpd="sng" w="76200">
            <a:solidFill>
              <a:srgbClr val="FF6600"/>
            </a:solidFill>
            <a:prstDash val="solid"/>
            <a:round/>
            <a:headEnd len="sm" w="sm" type="none"/>
            <a:tailEnd len="med" w="med" type="triangle"/>
          </a:ln>
        </p:spPr>
      </p:cxnSp>
      <p:sp>
        <p:nvSpPr>
          <p:cNvPr id="435" name="Google Shape;435;p31"/>
          <p:cNvSpPr txBox="1"/>
          <p:nvPr/>
        </p:nvSpPr>
        <p:spPr>
          <a:xfrm>
            <a:off x="259767" y="4944165"/>
            <a:ext cx="18288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This section of the code helps calculate the number of pennies using the area</a:t>
            </a:r>
            <a:endParaRPr/>
          </a:p>
        </p:txBody>
      </p:sp>
      <p:cxnSp>
        <p:nvCxnSpPr>
          <p:cNvPr id="436" name="Google Shape;436;p31"/>
          <p:cNvCxnSpPr/>
          <p:nvPr/>
        </p:nvCxnSpPr>
        <p:spPr>
          <a:xfrm flipH="1" rot="10800000">
            <a:off x="677334" y="2906973"/>
            <a:ext cx="708373" cy="1924334"/>
          </a:xfrm>
          <a:prstGeom prst="straightConnector1">
            <a:avLst/>
          </a:prstGeom>
          <a:noFill/>
          <a:ln cap="flat" cmpd="sng" w="76200">
            <a:solidFill>
              <a:srgbClr val="FF6600"/>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442" name="Google Shape;442;p32"/>
          <p:cNvPicPr preferRelativeResize="0"/>
          <p:nvPr/>
        </p:nvPicPr>
        <p:blipFill rotWithShape="1">
          <a:blip r:embed="rId3">
            <a:alphaModFix/>
          </a:blip>
          <a:srcRect b="0" l="0" r="0" t="0"/>
          <a:stretch/>
        </p:blipFill>
        <p:spPr>
          <a:xfrm>
            <a:off x="21222" y="1874229"/>
            <a:ext cx="3267099" cy="1628787"/>
          </a:xfrm>
          <a:prstGeom prst="rect">
            <a:avLst/>
          </a:prstGeom>
          <a:noFill/>
          <a:ln>
            <a:noFill/>
          </a:ln>
        </p:spPr>
      </p:pic>
      <p:pic>
        <p:nvPicPr>
          <p:cNvPr id="443" name="Google Shape;443;p32"/>
          <p:cNvPicPr preferRelativeResize="0"/>
          <p:nvPr/>
        </p:nvPicPr>
        <p:blipFill rotWithShape="1">
          <a:blip r:embed="rId4">
            <a:alphaModFix/>
          </a:blip>
          <a:srcRect b="0" l="0" r="0" t="0"/>
          <a:stretch/>
        </p:blipFill>
        <p:spPr>
          <a:xfrm>
            <a:off x="224654" y="3648288"/>
            <a:ext cx="2628159" cy="343682"/>
          </a:xfrm>
          <a:prstGeom prst="rect">
            <a:avLst/>
          </a:prstGeom>
          <a:noFill/>
          <a:ln>
            <a:noFill/>
          </a:ln>
        </p:spPr>
      </p:pic>
      <p:pic>
        <p:nvPicPr>
          <p:cNvPr id="444" name="Google Shape;444;p32"/>
          <p:cNvPicPr preferRelativeResize="0"/>
          <p:nvPr/>
        </p:nvPicPr>
        <p:blipFill rotWithShape="1">
          <a:blip r:embed="rId5">
            <a:alphaModFix/>
          </a:blip>
          <a:srcRect b="0" l="0" r="0" t="0"/>
          <a:stretch/>
        </p:blipFill>
        <p:spPr>
          <a:xfrm>
            <a:off x="3340891" y="1874229"/>
            <a:ext cx="4617381" cy="1584693"/>
          </a:xfrm>
          <a:prstGeom prst="rect">
            <a:avLst/>
          </a:prstGeom>
          <a:noFill/>
          <a:ln>
            <a:noFill/>
          </a:ln>
        </p:spPr>
      </p:pic>
      <p:pic>
        <p:nvPicPr>
          <p:cNvPr id="445" name="Google Shape;445;p32"/>
          <p:cNvPicPr preferRelativeResize="0"/>
          <p:nvPr/>
        </p:nvPicPr>
        <p:blipFill rotWithShape="1">
          <a:blip r:embed="rId6">
            <a:alphaModFix/>
          </a:blip>
          <a:srcRect b="0" l="0" r="0" t="0"/>
          <a:stretch/>
        </p:blipFill>
        <p:spPr>
          <a:xfrm>
            <a:off x="4248881" y="3618291"/>
            <a:ext cx="2930274" cy="428270"/>
          </a:xfrm>
          <a:prstGeom prst="rect">
            <a:avLst/>
          </a:prstGeom>
          <a:noFill/>
          <a:ln>
            <a:noFill/>
          </a:ln>
        </p:spPr>
      </p:pic>
      <p:pic>
        <p:nvPicPr>
          <p:cNvPr id="446" name="Google Shape;446;p32"/>
          <p:cNvPicPr preferRelativeResize="0"/>
          <p:nvPr/>
        </p:nvPicPr>
        <p:blipFill rotWithShape="1">
          <a:blip r:embed="rId7">
            <a:alphaModFix/>
          </a:blip>
          <a:srcRect b="0" l="0" r="0" t="0"/>
          <a:stretch/>
        </p:blipFill>
        <p:spPr>
          <a:xfrm>
            <a:off x="8010843" y="1877248"/>
            <a:ext cx="4181158" cy="1628787"/>
          </a:xfrm>
          <a:prstGeom prst="rect">
            <a:avLst/>
          </a:prstGeom>
          <a:noFill/>
          <a:ln>
            <a:noFill/>
          </a:ln>
        </p:spPr>
      </p:pic>
      <p:pic>
        <p:nvPicPr>
          <p:cNvPr id="447" name="Google Shape;447;p32"/>
          <p:cNvPicPr preferRelativeResize="0"/>
          <p:nvPr/>
        </p:nvPicPr>
        <p:blipFill rotWithShape="1">
          <a:blip r:embed="rId8">
            <a:alphaModFix/>
          </a:blip>
          <a:srcRect b="0" l="0" r="0" t="0"/>
          <a:stretch/>
        </p:blipFill>
        <p:spPr>
          <a:xfrm>
            <a:off x="8575223" y="3648288"/>
            <a:ext cx="2952814" cy="428270"/>
          </a:xfrm>
          <a:prstGeom prst="rect">
            <a:avLst/>
          </a:prstGeom>
          <a:noFill/>
          <a:ln>
            <a:noFill/>
          </a:ln>
        </p:spPr>
      </p:pic>
      <p:sp>
        <p:nvSpPr>
          <p:cNvPr id="448" name="Google Shape;448;p32"/>
          <p:cNvSpPr txBox="1"/>
          <p:nvPr/>
        </p:nvSpPr>
        <p:spPr>
          <a:xfrm>
            <a:off x="162791" y="4398313"/>
            <a:ext cx="111024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20: From right to Left: Penny_Alpha.png, Penny_Bravo.png, and Penny_Charlie.png Montage Output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Example 2 (Advanced): Identifying images of celebrities</a:t>
            </a:r>
            <a:endParaRPr/>
          </a:p>
        </p:txBody>
      </p:sp>
      <p:sp>
        <p:nvSpPr>
          <p:cNvPr id="454" name="Google Shape;454;p33"/>
          <p:cNvSpPr txBox="1"/>
          <p:nvPr>
            <p:ph idx="1" type="body"/>
          </p:nvPr>
        </p:nvSpPr>
        <p:spPr>
          <a:xfrm>
            <a:off x="677334" y="2160589"/>
            <a:ext cx="8596668" cy="442445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This MATLAB program is designed for image identification of three celebrities: Bruno Mars, Elon Musk, and Selena Gomez. It begins by loading a dataset containing images of these celebrities from a specified folder structure. The dataset is then split into training and validation sets, with 7 images per class reserved for validation. Next, the pre-trained GoogLeNet model, renowned for image recognition tasks, is loaded. The program analyzes the architecture of the GoogLeNet model and modifies it by replacing the final layers with new fully connected and classification layers to adapt it to the specific task of identifying the three celebrities. Data augmentation techniques are applied to enrich the training data, and the modified model is trained using augmented training data and specified training option.  To test this program, download the image identification test function from canvas and test the following images: image1.jpg, image2.jpg, and image3.png (You have already seen this function in section 5).</a:t>
            </a:r>
            <a:endParaRPr/>
          </a:p>
        </p:txBody>
      </p:sp>
      <p:pic>
        <p:nvPicPr>
          <p:cNvPr descr="question mark - Wiktionary, the free dictionary" id="455" name="Google Shape;455;p33"/>
          <p:cNvPicPr preferRelativeResize="0"/>
          <p:nvPr/>
        </p:nvPicPr>
        <p:blipFill rotWithShape="1">
          <a:blip r:embed="rId3">
            <a:alphaModFix/>
          </a:blip>
          <a:srcRect b="0" l="0" r="0" t="0"/>
          <a:stretch/>
        </p:blipFill>
        <p:spPr>
          <a:xfrm>
            <a:off x="9797955" y="266130"/>
            <a:ext cx="2333767" cy="23337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Images we are trying to Identify</a:t>
            </a:r>
            <a:endParaRPr/>
          </a:p>
        </p:txBody>
      </p:sp>
      <p:pic>
        <p:nvPicPr>
          <p:cNvPr descr="A person in a suit&#10;&#10;Description automatically generated" id="461" name="Google Shape;461;p34"/>
          <p:cNvPicPr preferRelativeResize="0"/>
          <p:nvPr/>
        </p:nvPicPr>
        <p:blipFill rotWithShape="1">
          <a:blip r:embed="rId3">
            <a:alphaModFix/>
          </a:blip>
          <a:srcRect b="0" l="0" r="0" t="0"/>
          <a:stretch/>
        </p:blipFill>
        <p:spPr>
          <a:xfrm>
            <a:off x="677334" y="1883392"/>
            <a:ext cx="2332993" cy="3091216"/>
          </a:xfrm>
          <a:prstGeom prst="rect">
            <a:avLst/>
          </a:prstGeom>
          <a:noFill/>
          <a:ln>
            <a:noFill/>
          </a:ln>
        </p:spPr>
      </p:pic>
      <p:pic>
        <p:nvPicPr>
          <p:cNvPr descr="A person holding a microphone and pointing&#10;&#10;Description automatically generated" id="462" name="Google Shape;462;p34"/>
          <p:cNvPicPr preferRelativeResize="0"/>
          <p:nvPr/>
        </p:nvPicPr>
        <p:blipFill rotWithShape="1">
          <a:blip r:embed="rId4">
            <a:alphaModFix/>
          </a:blip>
          <a:srcRect b="0" l="0" r="0" t="0"/>
          <a:stretch/>
        </p:blipFill>
        <p:spPr>
          <a:xfrm>
            <a:off x="3332499" y="2055098"/>
            <a:ext cx="3589020" cy="2781300"/>
          </a:xfrm>
          <a:prstGeom prst="rect">
            <a:avLst/>
          </a:prstGeom>
          <a:noFill/>
          <a:ln>
            <a:noFill/>
          </a:ln>
        </p:spPr>
      </p:pic>
      <p:pic>
        <p:nvPicPr>
          <p:cNvPr descr="A person smiling at the camera&#10;&#10;Description automatically generated" id="463" name="Google Shape;463;p34"/>
          <p:cNvPicPr preferRelativeResize="0"/>
          <p:nvPr/>
        </p:nvPicPr>
        <p:blipFill rotWithShape="1">
          <a:blip r:embed="rId5">
            <a:alphaModFix/>
          </a:blip>
          <a:srcRect b="0" l="0" r="0" t="0"/>
          <a:stretch/>
        </p:blipFill>
        <p:spPr>
          <a:xfrm>
            <a:off x="7194912" y="1952497"/>
            <a:ext cx="3676969" cy="2953006"/>
          </a:xfrm>
          <a:prstGeom prst="rect">
            <a:avLst/>
          </a:prstGeom>
          <a:noFill/>
          <a:ln>
            <a:noFill/>
          </a:ln>
        </p:spPr>
      </p:pic>
      <p:sp>
        <p:nvSpPr>
          <p:cNvPr id="464" name="Google Shape;464;p34"/>
          <p:cNvSpPr txBox="1"/>
          <p:nvPr/>
        </p:nvSpPr>
        <p:spPr>
          <a:xfrm>
            <a:off x="770117" y="5312686"/>
            <a:ext cx="111024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21: From right to Left: image1.jpg, image2.jpg, and image3.png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Video Tutorial on how to use this function</a:t>
            </a:r>
            <a:endParaRPr/>
          </a:p>
        </p:txBody>
      </p:sp>
      <p:sp>
        <p:nvSpPr>
          <p:cNvPr id="470" name="Google Shape;470;p3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lang="en-US"/>
              <a:t>Insert Video here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476" name="Google Shape;476;p36"/>
          <p:cNvPicPr preferRelativeResize="0"/>
          <p:nvPr/>
        </p:nvPicPr>
        <p:blipFill rotWithShape="1">
          <a:blip r:embed="rId3">
            <a:alphaModFix/>
          </a:blip>
          <a:srcRect b="0" l="0" r="0" t="0"/>
          <a:stretch/>
        </p:blipFill>
        <p:spPr>
          <a:xfrm>
            <a:off x="677334" y="2156346"/>
            <a:ext cx="3058537" cy="3381675"/>
          </a:xfrm>
          <a:prstGeom prst="rect">
            <a:avLst/>
          </a:prstGeom>
          <a:noFill/>
          <a:ln>
            <a:noFill/>
          </a:ln>
        </p:spPr>
      </p:pic>
      <p:pic>
        <p:nvPicPr>
          <p:cNvPr id="477" name="Google Shape;477;p36"/>
          <p:cNvPicPr preferRelativeResize="0"/>
          <p:nvPr/>
        </p:nvPicPr>
        <p:blipFill rotWithShape="1">
          <a:blip r:embed="rId4">
            <a:alphaModFix/>
          </a:blip>
          <a:srcRect b="0" l="0" r="0" t="0"/>
          <a:stretch/>
        </p:blipFill>
        <p:spPr>
          <a:xfrm>
            <a:off x="4062113" y="2156346"/>
            <a:ext cx="3099868" cy="3381675"/>
          </a:xfrm>
          <a:prstGeom prst="rect">
            <a:avLst/>
          </a:prstGeom>
          <a:noFill/>
          <a:ln>
            <a:noFill/>
          </a:ln>
        </p:spPr>
      </p:pic>
      <p:pic>
        <p:nvPicPr>
          <p:cNvPr id="478" name="Google Shape;478;p36"/>
          <p:cNvPicPr preferRelativeResize="0"/>
          <p:nvPr/>
        </p:nvPicPr>
        <p:blipFill rotWithShape="1">
          <a:blip r:embed="rId5">
            <a:alphaModFix/>
          </a:blip>
          <a:srcRect b="0" l="0" r="0" t="0"/>
          <a:stretch/>
        </p:blipFill>
        <p:spPr>
          <a:xfrm>
            <a:off x="7488223" y="2155556"/>
            <a:ext cx="3117482" cy="3381675"/>
          </a:xfrm>
          <a:prstGeom prst="rect">
            <a:avLst/>
          </a:prstGeom>
          <a:noFill/>
          <a:ln>
            <a:noFill/>
          </a:ln>
        </p:spPr>
      </p:pic>
      <p:sp>
        <p:nvSpPr>
          <p:cNvPr id="479" name="Google Shape;479;p36"/>
          <p:cNvSpPr txBox="1"/>
          <p:nvPr/>
        </p:nvSpPr>
        <p:spPr>
          <a:xfrm>
            <a:off x="279780" y="5762387"/>
            <a:ext cx="115068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22: From right to Left: Image recognition and probability of Elon Musk, Bruno Mars, and Selena Gomez images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7"/>
          <p:cNvSpPr txBox="1"/>
          <p:nvPr>
            <p:ph type="title"/>
          </p:nvPr>
        </p:nvSpPr>
        <p:spPr>
          <a:xfrm>
            <a:off x="300817" y="584499"/>
            <a:ext cx="9671522"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Image Thresholding Practice</a:t>
            </a:r>
            <a:endParaRPr/>
          </a:p>
        </p:txBody>
      </p:sp>
      <p:sp>
        <p:nvSpPr>
          <p:cNvPr id="486" name="Google Shape;486;p37"/>
          <p:cNvSpPr txBox="1"/>
          <p:nvPr>
            <p:ph idx="1" type="body"/>
          </p:nvPr>
        </p:nvSpPr>
        <p:spPr>
          <a:xfrm>
            <a:off x="1107640" y="1271093"/>
            <a:ext cx="6905764"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Please copy over the files for Section 06 from the MATLAB Drive, the Part 2 live script should be in the same folder.</a:t>
            </a:r>
            <a:endParaRPr sz="2800">
              <a:solidFill>
                <a:srgbClr val="FF6600"/>
              </a:solidFill>
            </a:endParaRPr>
          </a:p>
        </p:txBody>
      </p:sp>
      <p:sp>
        <p:nvSpPr>
          <p:cNvPr id="487" name="Google Shape;487;p37"/>
          <p:cNvSpPr txBox="1"/>
          <p:nvPr/>
        </p:nvSpPr>
        <p:spPr>
          <a:xfrm>
            <a:off x="-452070" y="5878713"/>
            <a:ext cx="8781130" cy="394788"/>
          </a:xfrm>
          <a:prstGeom prst="rect">
            <a:avLst/>
          </a:prstGeom>
          <a:noFill/>
          <a:ln>
            <a:noFill/>
          </a:ln>
        </p:spPr>
        <p:txBody>
          <a:bodyPr anchorCtr="0" anchor="t" bIns="45700" lIns="91425" spcFirstLastPara="1" rIns="91425" wrap="square" tIns="45700">
            <a:spAutoFit/>
          </a:bodyPr>
          <a:lstStyle/>
          <a:p>
            <a:pPr indent="0" lvl="0" marL="0" marR="0" rtl="0" algn="ctr">
              <a:lnSpc>
                <a:spcPct val="116000"/>
              </a:lnSpc>
              <a:spcBef>
                <a:spcPts val="0"/>
              </a:spcBef>
              <a:spcAft>
                <a:spcPts val="0"/>
              </a:spcAft>
              <a:buNone/>
            </a:pPr>
            <a:r>
              <a:rPr b="1" lang="en-US" sz="1800" u="sng">
                <a:solidFill>
                  <a:srgbClr val="0070C0"/>
                </a:solidFill>
                <a:highlight>
                  <a:srgbClr val="FFFFFF"/>
                </a:highlight>
                <a:latin typeface="Arial"/>
                <a:ea typeface="Arial"/>
                <a:cs typeface="Arial"/>
                <a:sym typeface="Arial"/>
                <a:hlinkClick r:id="rId3">
                  <a:extLst>
                    <a:ext uri="{A12FA001-AC4F-418D-AE19-62706E023703}">
                      <ahyp:hlinkClr val="tx"/>
                    </a:ext>
                  </a:extLst>
                </a:hlinkClick>
              </a:rPr>
              <a:t>The MATLAB files for this section can be found at this link.</a:t>
            </a:r>
            <a:endParaRPr b="1" sz="1800">
              <a:solidFill>
                <a:srgbClr val="0070C0"/>
              </a:solidFill>
              <a:highlight>
                <a:srgbClr val="FFFFFF"/>
              </a:highlight>
              <a:latin typeface="Play"/>
              <a:ea typeface="Play"/>
              <a:cs typeface="Play"/>
              <a:sym typeface="Play"/>
            </a:endParaRPr>
          </a:p>
        </p:txBody>
      </p:sp>
      <p:pic>
        <p:nvPicPr>
          <p:cNvPr descr="A screenshot of a computer&#10;&#10;Description automatically generated" id="488" name="Google Shape;488;p37"/>
          <p:cNvPicPr preferRelativeResize="0"/>
          <p:nvPr/>
        </p:nvPicPr>
        <p:blipFill rotWithShape="1">
          <a:blip r:embed="rId4">
            <a:alphaModFix/>
          </a:blip>
          <a:srcRect b="0" l="0" r="0" t="0"/>
          <a:stretch/>
        </p:blipFill>
        <p:spPr>
          <a:xfrm>
            <a:off x="606764" y="2048560"/>
            <a:ext cx="9961120" cy="353834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1 </a:t>
            </a:r>
            <a:endParaRPr/>
          </a:p>
        </p:txBody>
      </p:sp>
      <p:sp>
        <p:nvSpPr>
          <p:cNvPr id="494" name="Google Shape;494;p3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How can you enhance the provided code to accurately draw circles around all blue pucks in the image (images used for this problem are Puck_1.png, Puck_2.png, and Puck_3.png)?</a:t>
            </a:r>
            <a:endParaRPr/>
          </a:p>
        </p:txBody>
      </p:sp>
      <p:pic>
        <p:nvPicPr>
          <p:cNvPr id="495" name="Google Shape;495;p38"/>
          <p:cNvPicPr preferRelativeResize="0"/>
          <p:nvPr/>
        </p:nvPicPr>
        <p:blipFill rotWithShape="1">
          <a:blip r:embed="rId3">
            <a:alphaModFix/>
          </a:blip>
          <a:srcRect b="0" l="0" r="0" t="0"/>
          <a:stretch/>
        </p:blipFill>
        <p:spPr>
          <a:xfrm>
            <a:off x="814732" y="3485714"/>
            <a:ext cx="3028972" cy="2343167"/>
          </a:xfrm>
          <a:prstGeom prst="rect">
            <a:avLst/>
          </a:prstGeom>
          <a:noFill/>
          <a:ln>
            <a:noFill/>
          </a:ln>
        </p:spPr>
      </p:pic>
      <p:pic>
        <p:nvPicPr>
          <p:cNvPr id="496" name="Google Shape;496;p38"/>
          <p:cNvPicPr preferRelativeResize="0"/>
          <p:nvPr/>
        </p:nvPicPr>
        <p:blipFill rotWithShape="1">
          <a:blip r:embed="rId4">
            <a:alphaModFix/>
          </a:blip>
          <a:srcRect b="0" l="0" r="0" t="0"/>
          <a:stretch/>
        </p:blipFill>
        <p:spPr>
          <a:xfrm>
            <a:off x="4120972" y="3505200"/>
            <a:ext cx="3076597" cy="2295542"/>
          </a:xfrm>
          <a:prstGeom prst="rect">
            <a:avLst/>
          </a:prstGeom>
          <a:noFill/>
          <a:ln>
            <a:noFill/>
          </a:ln>
        </p:spPr>
      </p:pic>
      <p:pic>
        <p:nvPicPr>
          <p:cNvPr id="497" name="Google Shape;497;p38"/>
          <p:cNvPicPr preferRelativeResize="0"/>
          <p:nvPr/>
        </p:nvPicPr>
        <p:blipFill rotWithShape="1">
          <a:blip r:embed="rId5">
            <a:alphaModFix/>
          </a:blip>
          <a:srcRect b="0" l="0" r="0" t="0"/>
          <a:stretch/>
        </p:blipFill>
        <p:spPr>
          <a:xfrm>
            <a:off x="7551963" y="3523814"/>
            <a:ext cx="3038497" cy="2305067"/>
          </a:xfrm>
          <a:prstGeom prst="rect">
            <a:avLst/>
          </a:prstGeom>
          <a:noFill/>
          <a:ln>
            <a:noFill/>
          </a:ln>
        </p:spPr>
      </p:pic>
      <p:pic>
        <p:nvPicPr>
          <p:cNvPr descr="question mark - Wiktionary, the free dictionary" id="498" name="Google Shape;498;p38"/>
          <p:cNvPicPr preferRelativeResize="0"/>
          <p:nvPr/>
        </p:nvPicPr>
        <p:blipFill rotWithShape="1">
          <a:blip r:embed="rId6">
            <a:alphaModFix/>
          </a:blip>
          <a:srcRect b="0" l="0" r="0" t="0"/>
          <a:stretch/>
        </p:blipFill>
        <p:spPr>
          <a:xfrm>
            <a:off x="10028830" y="188415"/>
            <a:ext cx="2163170" cy="2163170"/>
          </a:xfrm>
          <a:prstGeom prst="rect">
            <a:avLst/>
          </a:prstGeom>
          <a:noFill/>
          <a:ln>
            <a:noFill/>
          </a:ln>
        </p:spPr>
      </p:pic>
      <p:sp>
        <p:nvSpPr>
          <p:cNvPr id="499" name="Google Shape;499;p38"/>
          <p:cNvSpPr txBox="1"/>
          <p:nvPr/>
        </p:nvSpPr>
        <p:spPr>
          <a:xfrm>
            <a:off x="814732" y="5977006"/>
            <a:ext cx="115068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23: From right to Left: Puck_1.png, Puck_2.png and Puck_3.png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1 Section 1 - Pucks</a:t>
            </a:r>
            <a:endParaRPr/>
          </a:p>
        </p:txBody>
      </p:sp>
      <p:sp>
        <p:nvSpPr>
          <p:cNvPr id="505" name="Google Shape;505;p39"/>
          <p:cNvSpPr txBox="1"/>
          <p:nvPr/>
        </p:nvSpPr>
        <p:spPr>
          <a:xfrm>
            <a:off x="10025751" y="3622219"/>
            <a:ext cx="192475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 must be very specific, so MATLAB knows which image you’re trying to input</a:t>
            </a:r>
            <a:endParaRPr/>
          </a:p>
        </p:txBody>
      </p:sp>
      <p:pic>
        <p:nvPicPr>
          <p:cNvPr id="506" name="Google Shape;506;p39"/>
          <p:cNvPicPr preferRelativeResize="0"/>
          <p:nvPr/>
        </p:nvPicPr>
        <p:blipFill rotWithShape="1">
          <a:blip r:embed="rId3">
            <a:alphaModFix/>
          </a:blip>
          <a:srcRect b="0" l="0" r="0" t="0"/>
          <a:stretch/>
        </p:blipFill>
        <p:spPr>
          <a:xfrm>
            <a:off x="1166977" y="1463961"/>
            <a:ext cx="7617381" cy="4316515"/>
          </a:xfrm>
          <a:prstGeom prst="rect">
            <a:avLst/>
          </a:prstGeom>
          <a:noFill/>
          <a:ln>
            <a:noFill/>
          </a:ln>
        </p:spPr>
      </p:pic>
      <p:cxnSp>
        <p:nvCxnSpPr>
          <p:cNvPr id="507" name="Google Shape;507;p39"/>
          <p:cNvCxnSpPr/>
          <p:nvPr/>
        </p:nvCxnSpPr>
        <p:spPr>
          <a:xfrm rot="10800000">
            <a:off x="5362521" y="2784761"/>
            <a:ext cx="4578824" cy="907577"/>
          </a:xfrm>
          <a:prstGeom prst="straightConnector1">
            <a:avLst/>
          </a:prstGeom>
          <a:noFill/>
          <a:ln cap="flat" cmpd="sng" w="76200">
            <a:solidFill>
              <a:srgbClr val="FF6600"/>
            </a:solidFill>
            <a:prstDash val="solid"/>
            <a:round/>
            <a:headEnd len="sm" w="sm" type="none"/>
            <a:tailEnd len="med" w="med" type="triangle"/>
          </a:ln>
        </p:spPr>
      </p:cxnSp>
      <p:cxnSp>
        <p:nvCxnSpPr>
          <p:cNvPr id="508" name="Google Shape;508;p39"/>
          <p:cNvCxnSpPr/>
          <p:nvPr/>
        </p:nvCxnSpPr>
        <p:spPr>
          <a:xfrm flipH="1" rot="10800000">
            <a:off x="1041009" y="3218303"/>
            <a:ext cx="647501" cy="263451"/>
          </a:xfrm>
          <a:prstGeom prst="straightConnector1">
            <a:avLst/>
          </a:prstGeom>
          <a:noFill/>
          <a:ln cap="flat" cmpd="sng" w="76200">
            <a:solidFill>
              <a:srgbClr val="FF6600"/>
            </a:solidFill>
            <a:prstDash val="solid"/>
            <a:round/>
            <a:headEnd len="sm" w="sm" type="none"/>
            <a:tailEnd len="med" w="med" type="triangle"/>
          </a:ln>
        </p:spPr>
      </p:cxnSp>
      <p:sp>
        <p:nvSpPr>
          <p:cNvPr id="509" name="Google Shape;509;p39"/>
          <p:cNvSpPr txBox="1"/>
          <p:nvPr/>
        </p:nvSpPr>
        <p:spPr>
          <a:xfrm>
            <a:off x="0" y="3350029"/>
            <a:ext cx="1252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Use the imread and size function</a:t>
            </a:r>
            <a:endParaRPr/>
          </a:p>
        </p:txBody>
      </p:sp>
      <p:cxnSp>
        <p:nvCxnSpPr>
          <p:cNvPr id="510" name="Google Shape;510;p39"/>
          <p:cNvCxnSpPr/>
          <p:nvPr/>
        </p:nvCxnSpPr>
        <p:spPr>
          <a:xfrm>
            <a:off x="1003688" y="3870557"/>
            <a:ext cx="445284" cy="216108"/>
          </a:xfrm>
          <a:prstGeom prst="straightConnector1">
            <a:avLst/>
          </a:prstGeom>
          <a:noFill/>
          <a:ln cap="flat" cmpd="sng" w="76200">
            <a:solidFill>
              <a:srgbClr val="FF6600"/>
            </a:solidFill>
            <a:prstDash val="solid"/>
            <a:round/>
            <a:headEnd len="sm" w="sm"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
          <p:cNvSpPr txBox="1"/>
          <p:nvPr>
            <p:ph type="title"/>
          </p:nvPr>
        </p:nvSpPr>
        <p:spPr>
          <a:xfrm>
            <a:off x="300817" y="584499"/>
            <a:ext cx="9671522"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200"/>
              <a:buFont typeface="Trebuchet MS"/>
              <a:buNone/>
            </a:pPr>
            <a:r>
              <a:rPr b="1" lang="en-US" sz="3200">
                <a:solidFill>
                  <a:srgbClr val="164161"/>
                </a:solidFill>
              </a:rPr>
              <a:t>Image Processing</a:t>
            </a:r>
            <a:endParaRPr/>
          </a:p>
        </p:txBody>
      </p:sp>
      <p:sp>
        <p:nvSpPr>
          <p:cNvPr id="175" name="Google Shape;175;p4"/>
          <p:cNvSpPr txBox="1"/>
          <p:nvPr>
            <p:ph idx="1" type="body"/>
          </p:nvPr>
        </p:nvSpPr>
        <p:spPr>
          <a:xfrm>
            <a:off x="1107640" y="1271093"/>
            <a:ext cx="6905764"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Please copy over the files for Section 06 from the MATLAB Drive</a:t>
            </a:r>
            <a:endParaRPr sz="2800">
              <a:solidFill>
                <a:srgbClr val="FF6600"/>
              </a:solidFill>
            </a:endParaRPr>
          </a:p>
        </p:txBody>
      </p:sp>
      <p:sp>
        <p:nvSpPr>
          <p:cNvPr id="176" name="Google Shape;176;p4"/>
          <p:cNvSpPr txBox="1"/>
          <p:nvPr/>
        </p:nvSpPr>
        <p:spPr>
          <a:xfrm>
            <a:off x="677334" y="5428435"/>
            <a:ext cx="8781130" cy="394788"/>
          </a:xfrm>
          <a:prstGeom prst="rect">
            <a:avLst/>
          </a:prstGeom>
          <a:noFill/>
          <a:ln>
            <a:noFill/>
          </a:ln>
        </p:spPr>
        <p:txBody>
          <a:bodyPr anchorCtr="0" anchor="t" bIns="45700" lIns="91425" spcFirstLastPara="1" rIns="91425" wrap="square" tIns="45700">
            <a:spAutoFit/>
          </a:bodyPr>
          <a:lstStyle/>
          <a:p>
            <a:pPr indent="0" lvl="0" marL="0" marR="0" rtl="0" algn="ctr">
              <a:lnSpc>
                <a:spcPct val="116000"/>
              </a:lnSpc>
              <a:spcBef>
                <a:spcPts val="0"/>
              </a:spcBef>
              <a:spcAft>
                <a:spcPts val="0"/>
              </a:spcAft>
              <a:buNone/>
            </a:pPr>
            <a:r>
              <a:rPr b="1" lang="en-US" sz="1800" u="sng">
                <a:solidFill>
                  <a:srgbClr val="0070C0"/>
                </a:solidFill>
                <a:highlight>
                  <a:srgbClr val="FFFFFF"/>
                </a:highlight>
                <a:latin typeface="Arial"/>
                <a:ea typeface="Arial"/>
                <a:cs typeface="Arial"/>
                <a:sym typeface="Arial"/>
                <a:hlinkClick r:id="rId3">
                  <a:extLst>
                    <a:ext uri="{A12FA001-AC4F-418D-AE19-62706E023703}">
                      <ahyp:hlinkClr val="tx"/>
                    </a:ext>
                  </a:extLst>
                </a:hlinkClick>
              </a:rPr>
              <a:t>The MATLAB files for this section can be found at this link.</a:t>
            </a:r>
            <a:endParaRPr b="1" sz="1800">
              <a:solidFill>
                <a:srgbClr val="0070C0"/>
              </a:solidFill>
              <a:highlight>
                <a:srgbClr val="FFFFFF"/>
              </a:highlight>
              <a:latin typeface="Play"/>
              <a:ea typeface="Play"/>
              <a:cs typeface="Play"/>
              <a:sym typeface="Play"/>
            </a:endParaRPr>
          </a:p>
        </p:txBody>
      </p:sp>
      <p:pic>
        <p:nvPicPr>
          <p:cNvPr descr="A screenshot of a computer&#10;&#10;Description automatically generated" id="177" name="Google Shape;177;p4"/>
          <p:cNvPicPr preferRelativeResize="0"/>
          <p:nvPr/>
        </p:nvPicPr>
        <p:blipFill rotWithShape="1">
          <a:blip r:embed="rId4">
            <a:alphaModFix/>
          </a:blip>
          <a:srcRect b="0" l="0" r="0" t="0"/>
          <a:stretch/>
        </p:blipFill>
        <p:spPr>
          <a:xfrm>
            <a:off x="677334" y="1848137"/>
            <a:ext cx="8755662" cy="310456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1 Section 2 - Pucks</a:t>
            </a:r>
            <a:endParaRPr/>
          </a:p>
        </p:txBody>
      </p:sp>
      <p:pic>
        <p:nvPicPr>
          <p:cNvPr id="516" name="Google Shape;516;p40"/>
          <p:cNvPicPr preferRelativeResize="0"/>
          <p:nvPr/>
        </p:nvPicPr>
        <p:blipFill rotWithShape="1">
          <a:blip r:embed="rId3">
            <a:alphaModFix/>
          </a:blip>
          <a:srcRect b="0" l="0" r="0" t="0"/>
          <a:stretch/>
        </p:blipFill>
        <p:spPr>
          <a:xfrm>
            <a:off x="1694465" y="1724854"/>
            <a:ext cx="6562406" cy="3408292"/>
          </a:xfrm>
          <a:prstGeom prst="rect">
            <a:avLst/>
          </a:prstGeom>
          <a:noFill/>
          <a:ln>
            <a:noFill/>
          </a:ln>
        </p:spPr>
      </p:pic>
      <p:cxnSp>
        <p:nvCxnSpPr>
          <p:cNvPr id="517" name="Google Shape;517;p40"/>
          <p:cNvCxnSpPr/>
          <p:nvPr/>
        </p:nvCxnSpPr>
        <p:spPr>
          <a:xfrm flipH="1" rot="10800000">
            <a:off x="1041009" y="2792437"/>
            <a:ext cx="1301262" cy="689317"/>
          </a:xfrm>
          <a:prstGeom prst="straightConnector1">
            <a:avLst/>
          </a:prstGeom>
          <a:noFill/>
          <a:ln cap="flat" cmpd="sng" w="76200">
            <a:solidFill>
              <a:srgbClr val="FF6600"/>
            </a:solidFill>
            <a:prstDash val="solid"/>
            <a:round/>
            <a:headEnd len="sm" w="sm" type="none"/>
            <a:tailEnd len="med" w="med" type="triangle"/>
          </a:ln>
        </p:spPr>
      </p:cxnSp>
      <p:sp>
        <p:nvSpPr>
          <p:cNvPr id="518" name="Google Shape;518;p40"/>
          <p:cNvSpPr txBox="1"/>
          <p:nvPr/>
        </p:nvSpPr>
        <p:spPr>
          <a:xfrm>
            <a:off x="-1" y="3636499"/>
            <a:ext cx="1786597" cy="17514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Remember to extract the RGB color arrays (hint: We’ve done this before)!</a:t>
            </a:r>
            <a:endParaRPr/>
          </a:p>
        </p:txBody>
      </p:sp>
      <p:cxnSp>
        <p:nvCxnSpPr>
          <p:cNvPr id="519" name="Google Shape;519;p40"/>
          <p:cNvCxnSpPr/>
          <p:nvPr/>
        </p:nvCxnSpPr>
        <p:spPr>
          <a:xfrm rot="10800000">
            <a:off x="4920018" y="1930400"/>
            <a:ext cx="3990309" cy="417015"/>
          </a:xfrm>
          <a:prstGeom prst="straightConnector1">
            <a:avLst/>
          </a:prstGeom>
          <a:noFill/>
          <a:ln cap="flat" cmpd="sng" w="76200">
            <a:solidFill>
              <a:srgbClr val="FF6600"/>
            </a:solidFill>
            <a:prstDash val="solid"/>
            <a:round/>
            <a:headEnd len="sm" w="sm" type="none"/>
            <a:tailEnd len="med" w="med" type="triangle"/>
          </a:ln>
        </p:spPr>
      </p:cxnSp>
      <p:sp>
        <p:nvSpPr>
          <p:cNvPr id="520" name="Google Shape;520;p40"/>
          <p:cNvSpPr txBox="1"/>
          <p:nvPr/>
        </p:nvSpPr>
        <p:spPr>
          <a:xfrm flipH="1">
            <a:off x="8910327" y="2474856"/>
            <a:ext cx="336921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This section of code iterates through every pixel of the image and attempts to find the blue puck and it’s centroid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1 Section 3 - Pucks</a:t>
            </a:r>
            <a:endParaRPr/>
          </a:p>
        </p:txBody>
      </p:sp>
      <p:pic>
        <p:nvPicPr>
          <p:cNvPr id="526" name="Google Shape;526;p41"/>
          <p:cNvPicPr preferRelativeResize="0"/>
          <p:nvPr/>
        </p:nvPicPr>
        <p:blipFill rotWithShape="1">
          <a:blip r:embed="rId3">
            <a:alphaModFix/>
          </a:blip>
          <a:srcRect b="0" l="0" r="0" t="0"/>
          <a:stretch/>
        </p:blipFill>
        <p:spPr>
          <a:xfrm>
            <a:off x="1665398" y="1700280"/>
            <a:ext cx="7912220" cy="3457440"/>
          </a:xfrm>
          <a:prstGeom prst="rect">
            <a:avLst/>
          </a:prstGeom>
          <a:noFill/>
          <a:ln>
            <a:noFill/>
          </a:ln>
        </p:spPr>
      </p:pic>
      <p:cxnSp>
        <p:nvCxnSpPr>
          <p:cNvPr id="527" name="Google Shape;527;p41"/>
          <p:cNvCxnSpPr/>
          <p:nvPr/>
        </p:nvCxnSpPr>
        <p:spPr>
          <a:xfrm flipH="1" rot="10800000">
            <a:off x="1041009" y="2709081"/>
            <a:ext cx="487540" cy="772673"/>
          </a:xfrm>
          <a:prstGeom prst="straightConnector1">
            <a:avLst/>
          </a:prstGeom>
          <a:noFill/>
          <a:ln cap="flat" cmpd="sng" w="76200">
            <a:solidFill>
              <a:srgbClr val="FF6600"/>
            </a:solidFill>
            <a:prstDash val="solid"/>
            <a:round/>
            <a:headEnd len="sm" w="sm" type="none"/>
            <a:tailEnd len="med" w="med" type="triangle"/>
          </a:ln>
        </p:spPr>
      </p:cxnSp>
      <p:cxnSp>
        <p:nvCxnSpPr>
          <p:cNvPr id="528" name="Google Shape;528;p41"/>
          <p:cNvCxnSpPr/>
          <p:nvPr/>
        </p:nvCxnSpPr>
        <p:spPr>
          <a:xfrm rot="10800000">
            <a:off x="7779224" y="3800901"/>
            <a:ext cx="1419367" cy="859809"/>
          </a:xfrm>
          <a:prstGeom prst="straightConnector1">
            <a:avLst/>
          </a:prstGeom>
          <a:noFill/>
          <a:ln cap="flat" cmpd="sng" w="76200">
            <a:solidFill>
              <a:srgbClr val="FF6600"/>
            </a:solidFill>
            <a:prstDash val="solid"/>
            <a:round/>
            <a:headEnd len="sm" w="sm" type="none"/>
            <a:tailEnd len="med" w="med" type="triangle"/>
          </a:ln>
        </p:spPr>
      </p:cxnSp>
      <p:sp>
        <p:nvSpPr>
          <p:cNvPr id="529" name="Google Shape;529;p41"/>
          <p:cNvSpPr txBox="1"/>
          <p:nvPr/>
        </p:nvSpPr>
        <p:spPr>
          <a:xfrm>
            <a:off x="9341893" y="4771072"/>
            <a:ext cx="18288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This section of the code helps display the modified image with white circles around the blue pucks</a:t>
            </a:r>
            <a:endParaRPr/>
          </a:p>
        </p:txBody>
      </p:sp>
      <p:sp>
        <p:nvSpPr>
          <p:cNvPr id="530" name="Google Shape;530;p41"/>
          <p:cNvSpPr txBox="1"/>
          <p:nvPr/>
        </p:nvSpPr>
        <p:spPr>
          <a:xfrm>
            <a:off x="152400" y="3832792"/>
            <a:ext cx="18288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This section of the code helps calculate the centroid and radius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536" name="Google Shape;536;p42"/>
          <p:cNvPicPr preferRelativeResize="0"/>
          <p:nvPr/>
        </p:nvPicPr>
        <p:blipFill rotWithShape="1">
          <a:blip r:embed="rId3">
            <a:alphaModFix/>
          </a:blip>
          <a:srcRect b="0" l="0" r="0" t="0"/>
          <a:stretch/>
        </p:blipFill>
        <p:spPr>
          <a:xfrm>
            <a:off x="122384" y="2246920"/>
            <a:ext cx="3163095" cy="2413733"/>
          </a:xfrm>
          <a:prstGeom prst="rect">
            <a:avLst/>
          </a:prstGeom>
          <a:noFill/>
          <a:ln>
            <a:noFill/>
          </a:ln>
        </p:spPr>
      </p:pic>
      <p:pic>
        <p:nvPicPr>
          <p:cNvPr id="537" name="Google Shape;537;p42"/>
          <p:cNvPicPr preferRelativeResize="0"/>
          <p:nvPr/>
        </p:nvPicPr>
        <p:blipFill rotWithShape="1">
          <a:blip r:embed="rId4">
            <a:alphaModFix/>
          </a:blip>
          <a:srcRect b="0" l="0" r="0" t="0"/>
          <a:stretch/>
        </p:blipFill>
        <p:spPr>
          <a:xfrm>
            <a:off x="3659873" y="2246920"/>
            <a:ext cx="3234965" cy="2429186"/>
          </a:xfrm>
          <a:prstGeom prst="rect">
            <a:avLst/>
          </a:prstGeom>
          <a:noFill/>
          <a:ln>
            <a:noFill/>
          </a:ln>
        </p:spPr>
      </p:pic>
      <p:pic>
        <p:nvPicPr>
          <p:cNvPr id="538" name="Google Shape;538;p42"/>
          <p:cNvPicPr preferRelativeResize="0"/>
          <p:nvPr/>
        </p:nvPicPr>
        <p:blipFill rotWithShape="1">
          <a:blip r:embed="rId5">
            <a:alphaModFix/>
          </a:blip>
          <a:srcRect b="0" l="0" r="0" t="0"/>
          <a:stretch/>
        </p:blipFill>
        <p:spPr>
          <a:xfrm>
            <a:off x="7269232" y="2257618"/>
            <a:ext cx="3211265" cy="2429186"/>
          </a:xfrm>
          <a:prstGeom prst="rect">
            <a:avLst/>
          </a:prstGeom>
          <a:noFill/>
          <a:ln>
            <a:noFill/>
          </a:ln>
        </p:spPr>
      </p:pic>
      <p:sp>
        <p:nvSpPr>
          <p:cNvPr id="539" name="Google Shape;539;p42"/>
          <p:cNvSpPr txBox="1"/>
          <p:nvPr/>
        </p:nvSpPr>
        <p:spPr>
          <a:xfrm>
            <a:off x="248349" y="5014022"/>
            <a:ext cx="115068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24: From right to Left: White Circles drawn aroundPuck_1.png, Puck_2.png and Puck_3.png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2 – German Flag </a:t>
            </a:r>
            <a:endParaRPr/>
          </a:p>
        </p:txBody>
      </p:sp>
      <p:sp>
        <p:nvSpPr>
          <p:cNvPr id="545" name="Google Shape;545;p43"/>
          <p:cNvSpPr txBox="1"/>
          <p:nvPr>
            <p:ph idx="1" type="body"/>
          </p:nvPr>
        </p:nvSpPr>
        <p:spPr>
          <a:xfrm>
            <a:off x="677334" y="1685499"/>
            <a:ext cx="8596668" cy="43558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Can you create a program to generate an German flag using code (It should be 900 pixels wide and 300 pixels long)?</a:t>
            </a:r>
            <a:endParaRPr/>
          </a:p>
        </p:txBody>
      </p:sp>
      <p:pic>
        <p:nvPicPr>
          <p:cNvPr descr="German Bundestag - Black, red and gold" id="546" name="Google Shape;546;p43"/>
          <p:cNvPicPr preferRelativeResize="0"/>
          <p:nvPr/>
        </p:nvPicPr>
        <p:blipFill rotWithShape="1">
          <a:blip r:embed="rId3">
            <a:alphaModFix/>
          </a:blip>
          <a:srcRect b="0" l="0" r="0" t="0"/>
          <a:stretch/>
        </p:blipFill>
        <p:spPr>
          <a:xfrm>
            <a:off x="677334" y="3006299"/>
            <a:ext cx="4666310" cy="2627194"/>
          </a:xfrm>
          <a:prstGeom prst="rect">
            <a:avLst/>
          </a:prstGeom>
          <a:noFill/>
          <a:ln>
            <a:noFill/>
          </a:ln>
        </p:spPr>
      </p:pic>
      <p:pic>
        <p:nvPicPr>
          <p:cNvPr id="547" name="Google Shape;547;p43"/>
          <p:cNvPicPr preferRelativeResize="0"/>
          <p:nvPr/>
        </p:nvPicPr>
        <p:blipFill rotWithShape="1">
          <a:blip r:embed="rId4">
            <a:alphaModFix/>
          </a:blip>
          <a:srcRect b="0" l="0" r="0" t="0"/>
          <a:stretch/>
        </p:blipFill>
        <p:spPr>
          <a:xfrm>
            <a:off x="6444017" y="2897117"/>
            <a:ext cx="3794077" cy="2845558"/>
          </a:xfrm>
          <a:prstGeom prst="rect">
            <a:avLst/>
          </a:prstGeom>
          <a:noFill/>
          <a:ln>
            <a:noFill/>
          </a:ln>
        </p:spPr>
      </p:pic>
      <p:pic>
        <p:nvPicPr>
          <p:cNvPr descr="question mark - Wiktionary, the free dictionary" id="548" name="Google Shape;548;p43"/>
          <p:cNvPicPr preferRelativeResize="0"/>
          <p:nvPr/>
        </p:nvPicPr>
        <p:blipFill rotWithShape="1">
          <a:blip r:embed="rId5">
            <a:alphaModFix/>
          </a:blip>
          <a:srcRect b="0" l="0" r="0" t="0"/>
          <a:stretch/>
        </p:blipFill>
        <p:spPr>
          <a:xfrm>
            <a:off x="10348923" y="197892"/>
            <a:ext cx="1843077" cy="1843077"/>
          </a:xfrm>
          <a:prstGeom prst="rect">
            <a:avLst/>
          </a:prstGeom>
          <a:noFill/>
          <a:ln>
            <a:noFill/>
          </a:ln>
        </p:spPr>
      </p:pic>
      <p:sp>
        <p:nvSpPr>
          <p:cNvPr id="549" name="Google Shape;549;p43"/>
          <p:cNvSpPr txBox="1"/>
          <p:nvPr/>
        </p:nvSpPr>
        <p:spPr>
          <a:xfrm>
            <a:off x="4080236" y="5914212"/>
            <a:ext cx="85216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25: Images of the German Flag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2 – German Flag</a:t>
            </a:r>
            <a:endParaRPr/>
          </a:p>
        </p:txBody>
      </p:sp>
      <p:pic>
        <p:nvPicPr>
          <p:cNvPr id="555" name="Google Shape;555;p44"/>
          <p:cNvPicPr preferRelativeResize="0"/>
          <p:nvPr/>
        </p:nvPicPr>
        <p:blipFill rotWithShape="1">
          <a:blip r:embed="rId3">
            <a:alphaModFix/>
          </a:blip>
          <a:srcRect b="0" l="0" r="0" t="0"/>
          <a:stretch/>
        </p:blipFill>
        <p:spPr>
          <a:xfrm>
            <a:off x="702481" y="2443155"/>
            <a:ext cx="8941607" cy="2484446"/>
          </a:xfrm>
          <a:prstGeom prst="rect">
            <a:avLst/>
          </a:prstGeom>
          <a:noFill/>
          <a:ln>
            <a:noFill/>
          </a:ln>
        </p:spPr>
      </p:pic>
      <p:cxnSp>
        <p:nvCxnSpPr>
          <p:cNvPr id="556" name="Google Shape;556;p44"/>
          <p:cNvCxnSpPr/>
          <p:nvPr/>
        </p:nvCxnSpPr>
        <p:spPr>
          <a:xfrm flipH="1">
            <a:off x="9696734" y="2245056"/>
            <a:ext cx="1146413" cy="573207"/>
          </a:xfrm>
          <a:prstGeom prst="straightConnector1">
            <a:avLst/>
          </a:prstGeom>
          <a:noFill/>
          <a:ln cap="flat" cmpd="sng" w="76200">
            <a:solidFill>
              <a:srgbClr val="FF6600"/>
            </a:solidFill>
            <a:prstDash val="solid"/>
            <a:round/>
            <a:headEnd len="sm" w="sm" type="none"/>
            <a:tailEnd len="med" w="med" type="triangle"/>
          </a:ln>
        </p:spPr>
      </p:cxnSp>
      <p:sp>
        <p:nvSpPr>
          <p:cNvPr id="557" name="Google Shape;557;p44"/>
          <p:cNvSpPr txBox="1"/>
          <p:nvPr/>
        </p:nvSpPr>
        <p:spPr>
          <a:xfrm>
            <a:off x="9178121" y="1468735"/>
            <a:ext cx="318675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Remember that the German flag has a black, red, and yellow stripe!</a:t>
            </a:r>
            <a:endParaRPr/>
          </a:p>
        </p:txBody>
      </p:sp>
      <p:cxnSp>
        <p:nvCxnSpPr>
          <p:cNvPr id="558" name="Google Shape;558;p44"/>
          <p:cNvCxnSpPr/>
          <p:nvPr/>
        </p:nvCxnSpPr>
        <p:spPr>
          <a:xfrm rot="10800000">
            <a:off x="2388358" y="4927601"/>
            <a:ext cx="1496705" cy="747592"/>
          </a:xfrm>
          <a:prstGeom prst="straightConnector1">
            <a:avLst/>
          </a:prstGeom>
          <a:noFill/>
          <a:ln cap="flat" cmpd="sng" w="76200">
            <a:solidFill>
              <a:srgbClr val="FF6600"/>
            </a:solidFill>
            <a:prstDash val="solid"/>
            <a:round/>
            <a:headEnd len="sm" w="sm" type="none"/>
            <a:tailEnd len="med" w="med" type="triangle"/>
          </a:ln>
        </p:spPr>
      </p:cxnSp>
      <p:sp>
        <p:nvSpPr>
          <p:cNvPr id="559" name="Google Shape;559;p44"/>
          <p:cNvSpPr txBox="1"/>
          <p:nvPr/>
        </p:nvSpPr>
        <p:spPr>
          <a:xfrm>
            <a:off x="3879022" y="5766179"/>
            <a:ext cx="38218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Don’t forget to display your image!</a:t>
            </a:r>
            <a:endParaRPr/>
          </a:p>
        </p:txBody>
      </p:sp>
      <p:cxnSp>
        <p:nvCxnSpPr>
          <p:cNvPr id="560" name="Google Shape;560;p44"/>
          <p:cNvCxnSpPr>
            <a:stCxn id="561" idx="1"/>
          </p:cNvCxnSpPr>
          <p:nvPr/>
        </p:nvCxnSpPr>
        <p:spPr>
          <a:xfrm flipH="1">
            <a:off x="2736509" y="1652728"/>
            <a:ext cx="1082400" cy="641700"/>
          </a:xfrm>
          <a:prstGeom prst="straightConnector1">
            <a:avLst/>
          </a:prstGeom>
          <a:noFill/>
          <a:ln cap="flat" cmpd="sng" w="76200">
            <a:solidFill>
              <a:srgbClr val="FF6600"/>
            </a:solidFill>
            <a:prstDash val="solid"/>
            <a:round/>
            <a:headEnd len="sm" w="sm" type="none"/>
            <a:tailEnd len="med" w="med" type="triangle"/>
          </a:ln>
        </p:spPr>
      </p:cxnSp>
      <p:sp>
        <p:nvSpPr>
          <p:cNvPr id="561" name="Google Shape;561;p44"/>
          <p:cNvSpPr txBox="1"/>
          <p:nvPr/>
        </p:nvSpPr>
        <p:spPr>
          <a:xfrm>
            <a:off x="3818909" y="1329562"/>
            <a:ext cx="39421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This is very similar to a problem you</a:t>
            </a:r>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did earlier!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Expected Output</a:t>
            </a:r>
            <a:endParaRPr/>
          </a:p>
        </p:txBody>
      </p:sp>
      <p:pic>
        <p:nvPicPr>
          <p:cNvPr id="567" name="Google Shape;567;p45"/>
          <p:cNvPicPr preferRelativeResize="0"/>
          <p:nvPr/>
        </p:nvPicPr>
        <p:blipFill rotWithShape="1">
          <a:blip r:embed="rId3">
            <a:alphaModFix/>
          </a:blip>
          <a:srcRect b="0" l="0" r="0" t="0"/>
          <a:stretch/>
        </p:blipFill>
        <p:spPr>
          <a:xfrm>
            <a:off x="1693435" y="2463421"/>
            <a:ext cx="7424381" cy="2565779"/>
          </a:xfrm>
          <a:prstGeom prst="rect">
            <a:avLst/>
          </a:prstGeom>
          <a:noFill/>
          <a:ln>
            <a:noFill/>
          </a:ln>
        </p:spPr>
      </p:pic>
      <p:sp>
        <p:nvSpPr>
          <p:cNvPr id="568" name="Google Shape;568;p45"/>
          <p:cNvSpPr txBox="1"/>
          <p:nvPr/>
        </p:nvSpPr>
        <p:spPr>
          <a:xfrm>
            <a:off x="1693435" y="5192889"/>
            <a:ext cx="85216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26: German Flag Output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6"/>
          <p:cNvSpPr txBox="1"/>
          <p:nvPr>
            <p:ph type="title"/>
          </p:nvPr>
        </p:nvSpPr>
        <p:spPr>
          <a:xfrm>
            <a:off x="639756" y="42171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Real-World Image Processing</a:t>
            </a:r>
            <a:br>
              <a:rPr b="1" lang="en-US" sz="3200">
                <a:solidFill>
                  <a:srgbClr val="005496"/>
                </a:solidFill>
              </a:rPr>
            </a:br>
            <a:br>
              <a:rPr b="0" i="0" lang="en-US" sz="1600">
                <a:solidFill>
                  <a:srgbClr val="000000"/>
                </a:solidFill>
                <a:latin typeface="Arial"/>
                <a:ea typeface="Arial"/>
                <a:cs typeface="Arial"/>
                <a:sym typeface="Arial"/>
              </a:rPr>
            </a:br>
            <a:endParaRPr b="1" sz="3200">
              <a:solidFill>
                <a:srgbClr val="005496"/>
              </a:solidFill>
            </a:endParaRPr>
          </a:p>
        </p:txBody>
      </p:sp>
      <p:sp>
        <p:nvSpPr>
          <p:cNvPr id="574" name="Google Shape;574;p46"/>
          <p:cNvSpPr txBox="1"/>
          <p:nvPr/>
        </p:nvSpPr>
        <p:spPr>
          <a:xfrm>
            <a:off x="531414" y="3207270"/>
            <a:ext cx="7197145" cy="397288"/>
          </a:xfrm>
          <a:prstGeom prst="rect">
            <a:avLst/>
          </a:prstGeom>
          <a:noFill/>
          <a:ln>
            <a:noFill/>
          </a:ln>
        </p:spPr>
        <p:txBody>
          <a:bodyPr anchorCtr="0" anchor="t" bIns="45700" lIns="91425" spcFirstLastPara="1" rIns="91425" wrap="square" tIns="45700">
            <a:spAutoFit/>
          </a:bodyPr>
          <a:lstStyle/>
          <a:p>
            <a:pPr indent="0" lvl="0" marL="0" marR="0" rtl="0" algn="l">
              <a:lnSpc>
                <a:spcPct val="116000"/>
              </a:lnSpc>
              <a:spcBef>
                <a:spcPts val="0"/>
              </a:spcBef>
              <a:spcAft>
                <a:spcPts val="0"/>
              </a:spcAft>
              <a:buNone/>
            </a:pPr>
            <a:r>
              <a:rPr b="1" lang="en-US" sz="1800">
                <a:solidFill>
                  <a:srgbClr val="FF6600"/>
                </a:solidFill>
                <a:latin typeface="Arial"/>
                <a:ea typeface="Arial"/>
                <a:cs typeface="Arial"/>
                <a:sym typeface="Arial"/>
              </a:rPr>
              <a:t>Let’s start by watching the following videos:</a:t>
            </a:r>
            <a:endParaRPr sz="1800">
              <a:solidFill>
                <a:srgbClr val="FF6600"/>
              </a:solidFill>
              <a:latin typeface="Arial"/>
              <a:ea typeface="Arial"/>
              <a:cs typeface="Arial"/>
              <a:sym typeface="Arial"/>
            </a:endParaRPr>
          </a:p>
        </p:txBody>
      </p:sp>
      <p:sp>
        <p:nvSpPr>
          <p:cNvPr id="575" name="Google Shape;575;p46"/>
          <p:cNvSpPr txBox="1"/>
          <p:nvPr/>
        </p:nvSpPr>
        <p:spPr>
          <a:xfrm>
            <a:off x="531413" y="1082110"/>
            <a:ext cx="8086493" cy="19851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6600"/>
                </a:solidFill>
                <a:highlight>
                  <a:srgbClr val="FFFFFF"/>
                </a:highlight>
                <a:latin typeface="Arial"/>
                <a:ea typeface="Arial"/>
                <a:cs typeface="Arial"/>
                <a:sym typeface="Arial"/>
              </a:rPr>
              <a:t>Let's think about the image processing techniques we've learned in this section:</a:t>
            </a:r>
            <a:endParaRPr/>
          </a:p>
          <a:p>
            <a:pPr indent="0" lvl="0" marL="0" marR="0" rtl="0" algn="l">
              <a:spcBef>
                <a:spcPts val="1200"/>
              </a:spcBef>
              <a:spcAft>
                <a:spcPts val="0"/>
              </a:spcAft>
              <a:buNone/>
            </a:pPr>
            <a:r>
              <a:rPr lang="en-US" sz="1800">
                <a:solidFill>
                  <a:schemeClr val="dk1"/>
                </a:solidFill>
                <a:highlight>
                  <a:srgbClr val="FFFFFF"/>
                </a:highlight>
                <a:latin typeface="Arial"/>
                <a:ea typeface="Arial"/>
                <a:cs typeface="Arial"/>
                <a:sym typeface="Arial"/>
              </a:rPr>
              <a:t>Real-world applications of image processing are vast and varied, including medical imaging, satellite imagery analysis, and facial recognition systems. </a:t>
            </a:r>
            <a:endParaRPr/>
          </a:p>
          <a:p>
            <a:pPr indent="0" lvl="0" marL="0" marR="0" rtl="0" algn="l">
              <a:spcBef>
                <a:spcPts val="600"/>
              </a:spcBef>
              <a:spcAft>
                <a:spcPts val="0"/>
              </a:spcAft>
              <a:buNone/>
            </a:pPr>
            <a:r>
              <a:rPr lang="en-US" sz="1800">
                <a:solidFill>
                  <a:schemeClr val="dk1"/>
                </a:solidFill>
                <a:highlight>
                  <a:srgbClr val="FFFFFF"/>
                </a:highlight>
                <a:latin typeface="Arial"/>
                <a:ea typeface="Arial"/>
                <a:cs typeface="Arial"/>
                <a:sym typeface="Arial"/>
              </a:rPr>
              <a:t>Each application poses unique challenges and opportunities for leveraging the techniques you’ve learned.</a:t>
            </a:r>
            <a:endParaRPr/>
          </a:p>
        </p:txBody>
      </p:sp>
      <p:pic>
        <p:nvPicPr>
          <p:cNvPr descr="How does facial recognition work?" id="576" name="Google Shape;576;p46"/>
          <p:cNvPicPr preferRelativeResize="0"/>
          <p:nvPr/>
        </p:nvPicPr>
        <p:blipFill rotWithShape="1">
          <a:blip r:embed="rId3">
            <a:alphaModFix/>
          </a:blip>
          <a:srcRect b="0" l="0" r="0" t="0"/>
          <a:stretch/>
        </p:blipFill>
        <p:spPr>
          <a:xfrm>
            <a:off x="639756" y="3756327"/>
            <a:ext cx="3574448" cy="2019563"/>
          </a:xfrm>
          <a:prstGeom prst="rect">
            <a:avLst/>
          </a:prstGeom>
          <a:noFill/>
          <a:ln>
            <a:noFill/>
          </a:ln>
          <a:effectLst>
            <a:outerShdw blurRad="292100" rotWithShape="0" algn="tl" dir="2700000" dist="139700">
              <a:srgbClr val="333333">
                <a:alpha val="64705"/>
              </a:srgbClr>
            </a:outerShdw>
          </a:effectLst>
        </p:spPr>
      </p:pic>
      <p:sp>
        <p:nvSpPr>
          <p:cNvPr id="577" name="Google Shape;577;p46"/>
          <p:cNvSpPr txBox="1"/>
          <p:nvPr/>
        </p:nvSpPr>
        <p:spPr>
          <a:xfrm>
            <a:off x="1049581" y="5927659"/>
            <a:ext cx="24201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rgbClr val="00B0F0"/>
                </a:solidFill>
                <a:latin typeface="Trebuchet MS"/>
                <a:ea typeface="Trebuchet MS"/>
                <a:cs typeface="Trebuchet MS"/>
                <a:sym typeface="Trebuchet MS"/>
                <a:hlinkClick r:id="rId4">
                  <a:extLst>
                    <a:ext uri="{A12FA001-AC4F-418D-AE19-62706E023703}">
                      <ahyp:hlinkClr val="tx"/>
                    </a:ext>
                  </a:extLst>
                </a:hlinkClick>
              </a:rPr>
              <a:t>Video on Facial Recognition</a:t>
            </a:r>
            <a:endParaRPr sz="1400">
              <a:solidFill>
                <a:srgbClr val="00B0F0"/>
              </a:solidFill>
              <a:latin typeface="Trebuchet MS"/>
              <a:ea typeface="Trebuchet MS"/>
              <a:cs typeface="Trebuchet MS"/>
              <a:sym typeface="Trebuchet MS"/>
            </a:endParaRPr>
          </a:p>
        </p:txBody>
      </p:sp>
      <p:sp>
        <p:nvSpPr>
          <p:cNvPr id="578" name="Google Shape;578;p46"/>
          <p:cNvSpPr txBox="1"/>
          <p:nvPr/>
        </p:nvSpPr>
        <p:spPr>
          <a:xfrm>
            <a:off x="4815453" y="5927659"/>
            <a:ext cx="2812897" cy="321050"/>
          </a:xfrm>
          <a:prstGeom prst="rect">
            <a:avLst/>
          </a:prstGeom>
          <a:noFill/>
          <a:ln>
            <a:noFill/>
          </a:ln>
        </p:spPr>
        <p:txBody>
          <a:bodyPr anchorCtr="0" anchor="t" bIns="45700" lIns="91425" spcFirstLastPara="1" rIns="91425" wrap="square" tIns="45700">
            <a:spAutoFit/>
          </a:bodyPr>
          <a:lstStyle/>
          <a:p>
            <a:pPr indent="0" lvl="0" marL="0" marR="0" rtl="0" algn="l">
              <a:lnSpc>
                <a:spcPct val="116000"/>
              </a:lnSpc>
              <a:spcBef>
                <a:spcPts val="0"/>
              </a:spcBef>
              <a:spcAft>
                <a:spcPts val="0"/>
              </a:spcAft>
              <a:buNone/>
            </a:pPr>
            <a:r>
              <a:rPr lang="en-US" sz="1400" u="sng">
                <a:solidFill>
                  <a:srgbClr val="00B0F0"/>
                </a:solidFill>
                <a:latin typeface="Trebuchet MS"/>
                <a:ea typeface="Trebuchet MS"/>
                <a:cs typeface="Trebuchet MS"/>
                <a:sym typeface="Trebuchet MS"/>
                <a:hlinkClick r:id="rId5">
                  <a:extLst>
                    <a:ext uri="{A12FA001-AC4F-418D-AE19-62706E023703}">
                      <ahyp:hlinkClr val="tx"/>
                    </a:ext>
                  </a:extLst>
                </a:hlinkClick>
              </a:rPr>
              <a:t>Video on Satellite Deep Learning</a:t>
            </a:r>
            <a:endParaRPr sz="1400">
              <a:solidFill>
                <a:srgbClr val="00B0F0"/>
              </a:solidFill>
              <a:latin typeface="Trebuchet MS"/>
              <a:ea typeface="Trebuchet MS"/>
              <a:cs typeface="Trebuchet MS"/>
              <a:sym typeface="Trebuchet MS"/>
            </a:endParaRPr>
          </a:p>
        </p:txBody>
      </p:sp>
      <p:pic>
        <p:nvPicPr>
          <p:cNvPr descr="When deep learning meets satellite imagery" id="579" name="Google Shape;579;p46"/>
          <p:cNvPicPr preferRelativeResize="0"/>
          <p:nvPr/>
        </p:nvPicPr>
        <p:blipFill rotWithShape="1">
          <a:blip r:embed="rId6">
            <a:alphaModFix/>
          </a:blip>
          <a:srcRect b="0" l="0" r="0" t="0"/>
          <a:stretch/>
        </p:blipFill>
        <p:spPr>
          <a:xfrm>
            <a:off x="4350011" y="3756327"/>
            <a:ext cx="3574448" cy="2019563"/>
          </a:xfrm>
          <a:prstGeom prst="rect">
            <a:avLst/>
          </a:prstGeom>
          <a:noFill/>
          <a:ln>
            <a:noFill/>
          </a:ln>
          <a:effectLst>
            <a:outerShdw blurRad="292100" rotWithShape="0" algn="tl" dir="2700000" dist="139700">
              <a:srgbClr val="333333">
                <a:alpha val="64705"/>
              </a:srgbClr>
            </a:outerShdw>
          </a:effectLst>
        </p:spPr>
      </p:pic>
      <p:sp>
        <p:nvSpPr>
          <p:cNvPr id="580" name="Google Shape;580;p46"/>
          <p:cNvSpPr txBox="1"/>
          <p:nvPr/>
        </p:nvSpPr>
        <p:spPr>
          <a:xfrm>
            <a:off x="8912786" y="5927659"/>
            <a:ext cx="2229633" cy="3210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16000"/>
              </a:lnSpc>
              <a:spcBef>
                <a:spcPts val="0"/>
              </a:spcBef>
              <a:spcAft>
                <a:spcPts val="0"/>
              </a:spcAft>
              <a:buNone/>
            </a:pPr>
            <a:r>
              <a:rPr lang="en-US" sz="1400" u="sng">
                <a:solidFill>
                  <a:srgbClr val="00B0F0"/>
                </a:solidFill>
                <a:latin typeface="Trebuchet MS"/>
                <a:ea typeface="Trebuchet MS"/>
                <a:cs typeface="Trebuchet MS"/>
                <a:sym typeface="Trebuchet MS"/>
                <a:hlinkClick r:id="rId7">
                  <a:extLst>
                    <a:ext uri="{A12FA001-AC4F-418D-AE19-62706E023703}">
                      <ahyp:hlinkClr val="tx"/>
                    </a:ext>
                  </a:extLst>
                </a:hlinkClick>
              </a:rPr>
              <a:t>Video on Medical Imaging</a:t>
            </a:r>
            <a:endParaRPr sz="1400">
              <a:solidFill>
                <a:srgbClr val="00B0F0"/>
              </a:solidFill>
              <a:latin typeface="Trebuchet MS"/>
              <a:ea typeface="Trebuchet MS"/>
              <a:cs typeface="Trebuchet MS"/>
              <a:sym typeface="Trebuchet MS"/>
            </a:endParaRPr>
          </a:p>
        </p:txBody>
      </p:sp>
      <p:pic>
        <p:nvPicPr>
          <p:cNvPr descr="Create Infinite Medical Imaging Data with Generative AI" id="581" name="Google Shape;581;p46"/>
          <p:cNvPicPr preferRelativeResize="0"/>
          <p:nvPr/>
        </p:nvPicPr>
        <p:blipFill rotWithShape="1">
          <a:blip r:embed="rId8">
            <a:alphaModFix/>
          </a:blip>
          <a:srcRect b="0" l="0" r="0" t="0"/>
          <a:stretch/>
        </p:blipFill>
        <p:spPr>
          <a:xfrm>
            <a:off x="8060266" y="3756327"/>
            <a:ext cx="3574448" cy="2019563"/>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7"/>
          <p:cNvSpPr txBox="1"/>
          <p:nvPr>
            <p:ph type="title"/>
          </p:nvPr>
        </p:nvSpPr>
        <p:spPr>
          <a:xfrm>
            <a:off x="627230" y="622126"/>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Real-World Image Processing</a:t>
            </a:r>
            <a:br>
              <a:rPr b="1" lang="en-US" sz="3200">
                <a:solidFill>
                  <a:srgbClr val="005496"/>
                </a:solidFill>
              </a:rPr>
            </a:br>
            <a:br>
              <a:rPr b="0" i="0" lang="en-US" sz="1600">
                <a:solidFill>
                  <a:srgbClr val="000000"/>
                </a:solidFill>
                <a:latin typeface="Arial"/>
                <a:ea typeface="Arial"/>
                <a:cs typeface="Arial"/>
                <a:sym typeface="Arial"/>
              </a:rPr>
            </a:br>
            <a:endParaRPr b="1" sz="3200">
              <a:solidFill>
                <a:srgbClr val="005496"/>
              </a:solidFill>
            </a:endParaRPr>
          </a:p>
        </p:txBody>
      </p:sp>
      <p:sp>
        <p:nvSpPr>
          <p:cNvPr id="587" name="Google Shape;587;p47"/>
          <p:cNvSpPr txBox="1"/>
          <p:nvPr/>
        </p:nvSpPr>
        <p:spPr>
          <a:xfrm>
            <a:off x="531414" y="1526647"/>
            <a:ext cx="6508213" cy="3388428"/>
          </a:xfrm>
          <a:prstGeom prst="rect">
            <a:avLst/>
          </a:prstGeom>
          <a:noFill/>
          <a:ln>
            <a:noFill/>
          </a:ln>
        </p:spPr>
        <p:txBody>
          <a:bodyPr anchorCtr="0" anchor="t" bIns="45700" lIns="91425" spcFirstLastPara="1" rIns="91425" wrap="square" tIns="45700">
            <a:spAutoFit/>
          </a:bodyPr>
          <a:lstStyle/>
          <a:p>
            <a:pPr indent="0" lvl="0" marL="0" marR="0" rtl="0" algn="l">
              <a:lnSpc>
                <a:spcPct val="116000"/>
              </a:lnSpc>
              <a:spcBef>
                <a:spcPts val="0"/>
              </a:spcBef>
              <a:spcAft>
                <a:spcPts val="0"/>
              </a:spcAft>
              <a:buNone/>
            </a:pPr>
            <a:r>
              <a:rPr b="1" lang="en-US" sz="1800">
                <a:solidFill>
                  <a:srgbClr val="FF6600"/>
                </a:solidFill>
                <a:latin typeface="Arial"/>
                <a:ea typeface="Arial"/>
                <a:cs typeface="Arial"/>
                <a:sym typeface="Arial"/>
              </a:rPr>
              <a:t>Now let’s discuss the following questions:</a:t>
            </a:r>
            <a:endParaRPr/>
          </a:p>
          <a:p>
            <a:pPr indent="-342900" lvl="0" marL="342900" marR="0" rtl="0" algn="l">
              <a:lnSpc>
                <a:spcPct val="116000"/>
              </a:lnSpc>
              <a:spcBef>
                <a:spcPts val="800"/>
              </a:spcBef>
              <a:spcAft>
                <a:spcPts val="0"/>
              </a:spcAft>
              <a:buClr>
                <a:srgbClr val="FF6600"/>
              </a:buClr>
              <a:buSzPts val="1800"/>
              <a:buFont typeface="Trebuchet MS"/>
              <a:buAutoNum type="arabicPeriod"/>
            </a:pPr>
            <a:r>
              <a:rPr lang="en-US" sz="1800">
                <a:solidFill>
                  <a:schemeClr val="dk1"/>
                </a:solidFill>
                <a:latin typeface="Arial"/>
                <a:ea typeface="Arial"/>
                <a:cs typeface="Arial"/>
                <a:sym typeface="Arial"/>
              </a:rPr>
              <a:t>What are the potential ethical issues that arise when applying image processing techniques in these fields?</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t>
            </a:r>
            <a:endParaRPr/>
          </a:p>
          <a:p>
            <a:pPr indent="-342900" lvl="0" marL="342900" marR="0" rtl="0" algn="l">
              <a:lnSpc>
                <a:spcPct val="116000"/>
              </a:lnSpc>
              <a:spcBef>
                <a:spcPts val="0"/>
              </a:spcBef>
              <a:spcAft>
                <a:spcPts val="0"/>
              </a:spcAft>
              <a:buClr>
                <a:srgbClr val="FF6600"/>
              </a:buClr>
              <a:buSzPts val="1800"/>
              <a:buFont typeface="Trebuchet MS"/>
              <a:buAutoNum type="arabicPeriod"/>
            </a:pPr>
            <a:r>
              <a:rPr lang="en-US" sz="1800">
                <a:solidFill>
                  <a:srgbClr val="2D3B45"/>
                </a:solidFill>
                <a:highlight>
                  <a:srgbClr val="FFFFFF"/>
                </a:highlight>
                <a:latin typeface="Arial"/>
                <a:ea typeface="Arial"/>
                <a:cs typeface="Arial"/>
                <a:sym typeface="Arial"/>
              </a:rPr>
              <a:t>What are the current limitations of image processing techniques in these fields? What do they want to accomplish next, and what is stopping them right now?</a:t>
            </a:r>
            <a:br>
              <a:rPr lang="en-US" sz="1800">
                <a:solidFill>
                  <a:srgbClr val="2D3B45"/>
                </a:solidFill>
                <a:highlight>
                  <a:srgbClr val="FFFFFF"/>
                </a:highlight>
                <a:latin typeface="Arial"/>
                <a:ea typeface="Arial"/>
                <a:cs typeface="Arial"/>
                <a:sym typeface="Arial"/>
              </a:rPr>
            </a:br>
            <a:r>
              <a:rPr lang="en-US" sz="1800">
                <a:solidFill>
                  <a:srgbClr val="2D3B45"/>
                </a:solidFill>
                <a:highlight>
                  <a:srgbClr val="FFFFFF"/>
                </a:highlight>
                <a:latin typeface="Arial"/>
                <a:ea typeface="Arial"/>
                <a:cs typeface="Arial"/>
                <a:sym typeface="Arial"/>
              </a:rPr>
              <a:t>  </a:t>
            </a:r>
            <a:endParaRPr sz="1800">
              <a:solidFill>
                <a:schemeClr val="dk1"/>
              </a:solidFill>
              <a:latin typeface="Arial"/>
              <a:ea typeface="Arial"/>
              <a:cs typeface="Arial"/>
              <a:sym typeface="Arial"/>
            </a:endParaRPr>
          </a:p>
          <a:p>
            <a:pPr indent="-342900" lvl="0" marL="342900" marR="0" rtl="0" algn="l">
              <a:lnSpc>
                <a:spcPct val="116000"/>
              </a:lnSpc>
              <a:spcBef>
                <a:spcPts val="0"/>
              </a:spcBef>
              <a:spcAft>
                <a:spcPts val="0"/>
              </a:spcAft>
              <a:buClr>
                <a:srgbClr val="FF6600"/>
              </a:buClr>
              <a:buSzPts val="1800"/>
              <a:buFont typeface="Trebuchet MS"/>
              <a:buAutoNum type="arabicPeriod"/>
            </a:pPr>
            <a:r>
              <a:rPr lang="en-US" sz="1800">
                <a:solidFill>
                  <a:srgbClr val="2D3B45"/>
                </a:solidFill>
                <a:highlight>
                  <a:srgbClr val="FFFFFF"/>
                </a:highlight>
                <a:latin typeface="Arial"/>
                <a:ea typeface="Arial"/>
                <a:cs typeface="Arial"/>
                <a:sym typeface="Arial"/>
              </a:rPr>
              <a:t>What are the potential impacts, both positive and negative, of these technologies on society.</a:t>
            </a:r>
            <a:endParaRPr/>
          </a:p>
        </p:txBody>
      </p:sp>
      <p:pic>
        <p:nvPicPr>
          <p:cNvPr id="588" name="Google Shape;588;p47"/>
          <p:cNvPicPr preferRelativeResize="0"/>
          <p:nvPr/>
        </p:nvPicPr>
        <p:blipFill rotWithShape="1">
          <a:blip r:embed="rId3">
            <a:alphaModFix/>
          </a:blip>
          <a:srcRect b="0" l="0" r="0" t="0"/>
          <a:stretch/>
        </p:blipFill>
        <p:spPr>
          <a:xfrm>
            <a:off x="7640017" y="2085214"/>
            <a:ext cx="3536686" cy="282986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sz="3600">
                <a:solidFill>
                  <a:srgbClr val="164161"/>
                </a:solidFill>
              </a:rPr>
              <a:t>What is an Image</a:t>
            </a:r>
            <a:endParaRPr>
              <a:solidFill>
                <a:srgbClr val="164161"/>
              </a:solidFill>
            </a:endParaRPr>
          </a:p>
        </p:txBody>
      </p:sp>
      <p:sp>
        <p:nvSpPr>
          <p:cNvPr id="183" name="Google Shape;183;p5"/>
          <p:cNvSpPr txBox="1"/>
          <p:nvPr>
            <p:ph idx="1" type="body"/>
          </p:nvPr>
        </p:nvSpPr>
        <p:spPr>
          <a:xfrm>
            <a:off x="677334" y="1863969"/>
            <a:ext cx="8596668" cy="417739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6600"/>
              </a:buClr>
              <a:buSzPts val="1440"/>
              <a:buChar char="►"/>
            </a:pPr>
            <a:r>
              <a:rPr lang="en-US"/>
              <a:t>Images are an important part of our everyday lives! We use images to store our memories and loved ones forever. MATLAB stores images in a similar way.</a:t>
            </a:r>
            <a:endParaRPr/>
          </a:p>
          <a:p>
            <a:pPr indent="-342900" lvl="0" marL="342900" rtl="0" algn="l">
              <a:spcBef>
                <a:spcPts val="1000"/>
              </a:spcBef>
              <a:spcAft>
                <a:spcPts val="0"/>
              </a:spcAft>
              <a:buClr>
                <a:srgbClr val="FF6600"/>
              </a:buClr>
              <a:buSzPts val="1440"/>
              <a:buChar char="►"/>
            </a:pPr>
            <a:r>
              <a:rPr lang="en-US"/>
              <a:t>You can import an image into memory and assign it to a variable in the MATLAB workspace for later manipulation, display, and export. The file names don’t necessarily indicate what an image file represents, but you can find out by displaying the image.</a:t>
            </a:r>
            <a:endParaRPr/>
          </a:p>
          <a:p>
            <a:pPr indent="0" lvl="0" marL="0" rtl="0" algn="l">
              <a:spcBef>
                <a:spcPts val="1000"/>
              </a:spcBef>
              <a:spcAft>
                <a:spcPts val="0"/>
              </a:spcAft>
              <a:buSzPts val="1440"/>
              <a:buNone/>
            </a:pPr>
            <a:r>
              <a:t/>
            </a:r>
            <a:endParaRPr/>
          </a:p>
        </p:txBody>
      </p:sp>
      <p:pic>
        <p:nvPicPr>
          <p:cNvPr descr="Pixels, Arrays, and Images. An Introduction to Computer Vision | by  BenMauss | Level Up Coding" id="184" name="Google Shape;184;p5"/>
          <p:cNvPicPr preferRelativeResize="0"/>
          <p:nvPr/>
        </p:nvPicPr>
        <p:blipFill rotWithShape="1">
          <a:blip r:embed="rId3">
            <a:alphaModFix/>
          </a:blip>
          <a:srcRect b="0" l="0" r="0" t="0"/>
          <a:stretch/>
        </p:blipFill>
        <p:spPr>
          <a:xfrm>
            <a:off x="871243" y="3847513"/>
            <a:ext cx="2685808" cy="2577230"/>
          </a:xfrm>
          <a:prstGeom prst="rect">
            <a:avLst/>
          </a:prstGeom>
          <a:noFill/>
          <a:ln>
            <a:noFill/>
          </a:ln>
        </p:spPr>
      </p:pic>
      <p:cxnSp>
        <p:nvCxnSpPr>
          <p:cNvPr id="185" name="Google Shape;185;p5"/>
          <p:cNvCxnSpPr/>
          <p:nvPr/>
        </p:nvCxnSpPr>
        <p:spPr>
          <a:xfrm>
            <a:off x="4058529" y="4958861"/>
            <a:ext cx="2152357" cy="0"/>
          </a:xfrm>
          <a:prstGeom prst="straightConnector1">
            <a:avLst/>
          </a:prstGeom>
          <a:noFill/>
          <a:ln cap="flat" cmpd="sng" w="76200">
            <a:solidFill>
              <a:srgbClr val="FF6600"/>
            </a:solidFill>
            <a:prstDash val="solid"/>
            <a:round/>
            <a:headEnd len="sm" w="sm" type="none"/>
            <a:tailEnd len="med" w="med" type="triangle"/>
          </a:ln>
        </p:spPr>
      </p:cxnSp>
      <p:pic>
        <p:nvPicPr>
          <p:cNvPr descr="Display an Image in Figure Window - MATLAB &amp; Simulink" id="186" name="Google Shape;186;p5"/>
          <p:cNvPicPr preferRelativeResize="0"/>
          <p:nvPr/>
        </p:nvPicPr>
        <p:blipFill rotWithShape="1">
          <a:blip r:embed="rId4">
            <a:alphaModFix/>
          </a:blip>
          <a:srcRect b="0" l="0" r="0" t="0"/>
          <a:stretch/>
        </p:blipFill>
        <p:spPr>
          <a:xfrm>
            <a:off x="7033846" y="3596025"/>
            <a:ext cx="2059397" cy="2725672"/>
          </a:xfrm>
          <a:prstGeom prst="rect">
            <a:avLst/>
          </a:prstGeom>
          <a:noFill/>
          <a:ln>
            <a:noFill/>
          </a:ln>
        </p:spPr>
      </p:pic>
      <p:sp>
        <p:nvSpPr>
          <p:cNvPr id="187" name="Google Shape;187;p5"/>
          <p:cNvSpPr txBox="1"/>
          <p:nvPr/>
        </p:nvSpPr>
        <p:spPr>
          <a:xfrm>
            <a:off x="3045726" y="6303437"/>
            <a:ext cx="61005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3: How MATLAB creates an image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1 – Reading Images</a:t>
            </a:r>
            <a:endParaRPr/>
          </a:p>
        </p:txBody>
      </p:sp>
      <p:sp>
        <p:nvSpPr>
          <p:cNvPr id="193" name="Google Shape;193;p6"/>
          <p:cNvSpPr txBox="1"/>
          <p:nvPr>
            <p:ph idx="1" type="body"/>
          </p:nvPr>
        </p:nvSpPr>
        <p:spPr>
          <a:xfrm>
            <a:off x="677334" y="1637731"/>
            <a:ext cx="8596668" cy="4403631"/>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l">
              <a:spcBef>
                <a:spcPts val="0"/>
              </a:spcBef>
              <a:spcAft>
                <a:spcPts val="0"/>
              </a:spcAft>
              <a:buClr>
                <a:srgbClr val="FF6600"/>
              </a:buClr>
              <a:buSzPts val="1440"/>
              <a:buChar char="►"/>
            </a:pPr>
            <a:r>
              <a:rPr b="0" i="0" lang="en-US">
                <a:solidFill>
                  <a:schemeClr val="dk1"/>
                </a:solidFill>
                <a:latin typeface="Helvetica Neue"/>
                <a:ea typeface="Helvetica Neue"/>
                <a:cs typeface="Helvetica Neue"/>
                <a:sym typeface="Helvetica Neue"/>
              </a:rPr>
              <a:t>You save image data to a variable using the </a:t>
            </a:r>
            <a:r>
              <a:rPr b="0" i="0" lang="en-US">
                <a:solidFill>
                  <a:schemeClr val="dk1"/>
                </a:solidFill>
                <a:latin typeface="Arial"/>
                <a:ea typeface="Arial"/>
                <a:cs typeface="Arial"/>
                <a:sym typeface="Arial"/>
              </a:rPr>
              <a:t>imread</a:t>
            </a:r>
            <a:r>
              <a:rPr b="0" i="0" lang="en-US">
                <a:solidFill>
                  <a:schemeClr val="dk1"/>
                </a:solidFill>
                <a:latin typeface="Helvetica Neue"/>
                <a:ea typeface="Helvetica Neue"/>
                <a:cs typeface="Helvetica Neue"/>
                <a:sym typeface="Helvetica Neue"/>
              </a:rPr>
              <a:t> function. Image data stored in variable </a:t>
            </a:r>
            <a:r>
              <a:rPr b="0" i="0" lang="en-US">
                <a:solidFill>
                  <a:schemeClr val="dk1"/>
                </a:solidFill>
                <a:latin typeface="Arial"/>
                <a:ea typeface="Arial"/>
                <a:cs typeface="Arial"/>
                <a:sym typeface="Arial"/>
              </a:rPr>
              <a:t>A</a:t>
            </a:r>
            <a:r>
              <a:rPr b="0" i="0" lang="en-US">
                <a:solidFill>
                  <a:schemeClr val="dk1"/>
                </a:solidFill>
                <a:latin typeface="Helvetica Neue"/>
                <a:ea typeface="Helvetica Neue"/>
                <a:cs typeface="Helvetica Neue"/>
                <a:sym typeface="Helvetica Neue"/>
              </a:rPr>
              <a:t> can be displayed using the </a:t>
            </a:r>
            <a:r>
              <a:rPr b="0" i="0" lang="en-US">
                <a:solidFill>
                  <a:schemeClr val="dk1"/>
                </a:solidFill>
                <a:latin typeface="Arial"/>
                <a:ea typeface="Arial"/>
                <a:cs typeface="Arial"/>
                <a:sym typeface="Arial"/>
              </a:rPr>
              <a:t>imshow</a:t>
            </a:r>
            <a:r>
              <a:rPr b="0" i="0" lang="en-US">
                <a:solidFill>
                  <a:schemeClr val="dk1"/>
                </a:solidFill>
                <a:latin typeface="Helvetica Neue"/>
                <a:ea typeface="Helvetica Neue"/>
                <a:cs typeface="Helvetica Neue"/>
                <a:sym typeface="Helvetica Neue"/>
              </a:rPr>
              <a:t> function. </a:t>
            </a:r>
            <a:endParaRPr/>
          </a:p>
          <a:p>
            <a:pPr indent="-251459" lvl="0" marL="342900" rtl="0" algn="l">
              <a:spcBef>
                <a:spcPts val="1000"/>
              </a:spcBef>
              <a:spcAft>
                <a:spcPts val="0"/>
              </a:spcAft>
              <a:buSzPts val="1440"/>
              <a:buNone/>
            </a:pPr>
            <a:r>
              <a:t/>
            </a:r>
            <a:endParaRPr>
              <a:solidFill>
                <a:schemeClr val="dk1"/>
              </a:solidFill>
              <a:latin typeface="Helvetica Neue"/>
              <a:ea typeface="Helvetica Neue"/>
              <a:cs typeface="Helvetica Neue"/>
              <a:sym typeface="Helvetica Neue"/>
            </a:endParaRPr>
          </a:p>
          <a:p>
            <a:pPr indent="-342900" lvl="0" marL="342900" rtl="0" algn="l">
              <a:spcBef>
                <a:spcPts val="1000"/>
              </a:spcBef>
              <a:spcAft>
                <a:spcPts val="0"/>
              </a:spcAft>
              <a:buClr>
                <a:srgbClr val="FF6600"/>
              </a:buClr>
              <a:buSzPts val="1440"/>
              <a:buChar char="►"/>
            </a:pPr>
            <a:r>
              <a:rPr b="0" i="0" lang="en-US">
                <a:solidFill>
                  <a:schemeClr val="dk1"/>
                </a:solidFill>
                <a:latin typeface="Helvetica Neue"/>
                <a:ea typeface="Helvetica Neue"/>
                <a:cs typeface="Helvetica Neue"/>
                <a:sym typeface="Helvetica Neue"/>
              </a:rPr>
              <a:t>You often want to view multiple images. For example, you might want to compare an image and a modified version of that image. The </a:t>
            </a:r>
            <a:r>
              <a:rPr b="0" i="0" lang="en-US">
                <a:solidFill>
                  <a:schemeClr val="dk1"/>
                </a:solidFill>
                <a:latin typeface="Arial"/>
                <a:ea typeface="Arial"/>
                <a:cs typeface="Arial"/>
                <a:sym typeface="Arial"/>
              </a:rPr>
              <a:t>"montage"</a:t>
            </a:r>
            <a:r>
              <a:rPr b="0" i="0" lang="en-US">
                <a:solidFill>
                  <a:schemeClr val="dk1"/>
                </a:solidFill>
                <a:latin typeface="Helvetica Neue"/>
                <a:ea typeface="Helvetica Neue"/>
                <a:cs typeface="Helvetica Neue"/>
                <a:sym typeface="Helvetica Neue"/>
              </a:rPr>
              <a:t> option places the images </a:t>
            </a:r>
            <a:r>
              <a:rPr b="0" i="0" lang="en-US">
                <a:solidFill>
                  <a:schemeClr val="dk1"/>
                </a:solidFill>
                <a:latin typeface="Arial"/>
                <a:ea typeface="Arial"/>
                <a:cs typeface="Arial"/>
                <a:sym typeface="Arial"/>
              </a:rPr>
              <a:t>A1</a:t>
            </a:r>
            <a:r>
              <a:rPr b="0" i="0" lang="en-US">
                <a:solidFill>
                  <a:schemeClr val="dk1"/>
                </a:solidFill>
                <a:latin typeface="Helvetica Neue"/>
                <a:ea typeface="Helvetica Neue"/>
                <a:cs typeface="Helvetica Neue"/>
                <a:sym typeface="Helvetica Neue"/>
              </a:rPr>
              <a:t> and </a:t>
            </a:r>
            <a:r>
              <a:rPr b="0" i="0" lang="en-US">
                <a:solidFill>
                  <a:schemeClr val="dk1"/>
                </a:solidFill>
                <a:latin typeface="Arial"/>
                <a:ea typeface="Arial"/>
                <a:cs typeface="Arial"/>
                <a:sym typeface="Arial"/>
              </a:rPr>
              <a:t>A2</a:t>
            </a:r>
            <a:r>
              <a:rPr b="0" i="0" lang="en-US">
                <a:solidFill>
                  <a:schemeClr val="dk1"/>
                </a:solidFill>
                <a:latin typeface="Helvetica Neue"/>
                <a:ea typeface="Helvetica Neue"/>
                <a:cs typeface="Helvetica Neue"/>
                <a:sym typeface="Helvetica Neue"/>
              </a:rPr>
              <a:t> side by side, with </a:t>
            </a:r>
            <a:r>
              <a:rPr b="0" i="0" lang="en-US">
                <a:solidFill>
                  <a:schemeClr val="dk1"/>
                </a:solidFill>
                <a:latin typeface="Arial"/>
                <a:ea typeface="Arial"/>
                <a:cs typeface="Arial"/>
                <a:sym typeface="Arial"/>
              </a:rPr>
              <a:t>A1</a:t>
            </a:r>
            <a:r>
              <a:rPr b="0" i="0" lang="en-US">
                <a:solidFill>
                  <a:schemeClr val="dk1"/>
                </a:solidFill>
                <a:latin typeface="Helvetica Neue"/>
                <a:ea typeface="Helvetica Neue"/>
                <a:cs typeface="Helvetica Neue"/>
                <a:sym typeface="Helvetica Neue"/>
              </a:rPr>
              <a:t> on the left and </a:t>
            </a:r>
            <a:r>
              <a:rPr b="0" i="0" lang="en-US">
                <a:solidFill>
                  <a:schemeClr val="dk1"/>
                </a:solidFill>
                <a:latin typeface="Arial"/>
                <a:ea typeface="Arial"/>
                <a:cs typeface="Arial"/>
                <a:sym typeface="Arial"/>
              </a:rPr>
              <a:t>A2</a:t>
            </a:r>
            <a:r>
              <a:rPr b="0" i="0" lang="en-US">
                <a:solidFill>
                  <a:schemeClr val="dk1"/>
                </a:solidFill>
                <a:latin typeface="Helvetica Neue"/>
                <a:ea typeface="Helvetica Neue"/>
                <a:cs typeface="Helvetica Neue"/>
                <a:sym typeface="Helvetica Neue"/>
              </a:rPr>
              <a:t> on the right.</a:t>
            </a:r>
            <a:endParaRPr/>
          </a:p>
          <a:p>
            <a:pPr indent="-251459" lvl="0" marL="342900" rtl="0" algn="l">
              <a:spcBef>
                <a:spcPts val="1000"/>
              </a:spcBef>
              <a:spcAft>
                <a:spcPts val="0"/>
              </a:spcAft>
              <a:buSzPts val="1440"/>
              <a:buNone/>
            </a:pPr>
            <a:r>
              <a:t/>
            </a:r>
            <a:endParaRPr>
              <a:solidFill>
                <a:schemeClr val="dk1"/>
              </a:solidFill>
            </a:endParaRPr>
          </a:p>
          <a:p>
            <a:pPr indent="-342900" lvl="0" marL="342900" rtl="0" algn="l">
              <a:spcBef>
                <a:spcPts val="1000"/>
              </a:spcBef>
              <a:spcAft>
                <a:spcPts val="0"/>
              </a:spcAft>
              <a:buClr>
                <a:srgbClr val="FF6600"/>
              </a:buClr>
              <a:buSzPts val="1440"/>
              <a:buChar char="►"/>
            </a:pPr>
            <a:r>
              <a:rPr lang="en-US">
                <a:solidFill>
                  <a:schemeClr val="dk1"/>
                </a:solidFill>
              </a:rPr>
              <a:t>Navigate to this part of the Live Script and try to solve this problem:</a:t>
            </a:r>
            <a:endParaRPr/>
          </a:p>
          <a:p>
            <a:pPr indent="-251459" lvl="0" marL="342900" rtl="0" algn="l">
              <a:spcBef>
                <a:spcPts val="1000"/>
              </a:spcBef>
              <a:spcAft>
                <a:spcPts val="0"/>
              </a:spcAft>
              <a:buSzPts val="1440"/>
              <a:buNone/>
            </a:pPr>
            <a:r>
              <a:t/>
            </a:r>
            <a:endParaRPr>
              <a:solidFill>
                <a:schemeClr val="dk1"/>
              </a:solidFill>
            </a:endParaRPr>
          </a:p>
          <a:p>
            <a:pPr indent="-251459" lvl="0" marL="342900" rtl="0" algn="l">
              <a:spcBef>
                <a:spcPts val="1000"/>
              </a:spcBef>
              <a:spcAft>
                <a:spcPts val="0"/>
              </a:spcAft>
              <a:buSzPts val="1440"/>
              <a:buNone/>
            </a:pPr>
            <a:r>
              <a:t/>
            </a:r>
            <a:endParaRPr>
              <a:solidFill>
                <a:schemeClr val="dk1"/>
              </a:solidFill>
            </a:endParaRPr>
          </a:p>
        </p:txBody>
      </p:sp>
      <p:pic>
        <p:nvPicPr>
          <p:cNvPr id="194" name="Google Shape;194;p6"/>
          <p:cNvPicPr preferRelativeResize="0"/>
          <p:nvPr/>
        </p:nvPicPr>
        <p:blipFill rotWithShape="1">
          <a:blip r:embed="rId3">
            <a:alphaModFix/>
          </a:blip>
          <a:srcRect b="0" l="0" r="0" t="0"/>
          <a:stretch/>
        </p:blipFill>
        <p:spPr>
          <a:xfrm>
            <a:off x="677334" y="4879076"/>
            <a:ext cx="8780587" cy="1081353"/>
          </a:xfrm>
          <a:prstGeom prst="rect">
            <a:avLst/>
          </a:prstGeom>
          <a:noFill/>
          <a:ln>
            <a:noFill/>
          </a:ln>
        </p:spPr>
      </p:pic>
      <p:sp>
        <p:nvSpPr>
          <p:cNvPr id="195" name="Google Shape;195;p6"/>
          <p:cNvSpPr/>
          <p:nvPr/>
        </p:nvSpPr>
        <p:spPr>
          <a:xfrm>
            <a:off x="5539203" y="1637731"/>
            <a:ext cx="839337" cy="341194"/>
          </a:xfrm>
          <a:prstGeom prst="ellipse">
            <a:avLst/>
          </a:prstGeom>
          <a:noFill/>
          <a:ln cap="rnd" cmpd="sng" w="190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96" name="Google Shape;196;p6"/>
          <p:cNvSpPr/>
          <p:nvPr/>
        </p:nvSpPr>
        <p:spPr>
          <a:xfrm>
            <a:off x="5119534" y="1978925"/>
            <a:ext cx="839337" cy="341194"/>
          </a:xfrm>
          <a:prstGeom prst="ellipse">
            <a:avLst/>
          </a:prstGeom>
          <a:noFill/>
          <a:ln cap="rnd" cmpd="sng" w="190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sz="3600">
                <a:solidFill>
                  <a:srgbClr val="164161"/>
                </a:solidFill>
              </a:rPr>
              <a:t>Expected Output </a:t>
            </a:r>
            <a:endParaRPr>
              <a:solidFill>
                <a:srgbClr val="164161"/>
              </a:solidFill>
            </a:endParaRPr>
          </a:p>
        </p:txBody>
      </p:sp>
      <p:pic>
        <p:nvPicPr>
          <p:cNvPr id="202" name="Google Shape;202;p7"/>
          <p:cNvPicPr preferRelativeResize="0"/>
          <p:nvPr/>
        </p:nvPicPr>
        <p:blipFill rotWithShape="1">
          <a:blip r:embed="rId3">
            <a:alphaModFix/>
          </a:blip>
          <a:srcRect b="0" l="0" r="0" t="0"/>
          <a:stretch/>
        </p:blipFill>
        <p:spPr>
          <a:xfrm>
            <a:off x="557240" y="2774935"/>
            <a:ext cx="3810028" cy="2152666"/>
          </a:xfrm>
          <a:prstGeom prst="rect">
            <a:avLst/>
          </a:prstGeom>
          <a:noFill/>
          <a:ln>
            <a:noFill/>
          </a:ln>
        </p:spPr>
      </p:pic>
      <p:pic>
        <p:nvPicPr>
          <p:cNvPr id="203" name="Google Shape;203;p7"/>
          <p:cNvPicPr preferRelativeResize="0"/>
          <p:nvPr/>
        </p:nvPicPr>
        <p:blipFill rotWithShape="1">
          <a:blip r:embed="rId4">
            <a:alphaModFix/>
          </a:blip>
          <a:srcRect b="0" l="0" r="0" t="0"/>
          <a:stretch/>
        </p:blipFill>
        <p:spPr>
          <a:xfrm>
            <a:off x="4795762" y="2394780"/>
            <a:ext cx="3028972" cy="3038497"/>
          </a:xfrm>
          <a:prstGeom prst="rect">
            <a:avLst/>
          </a:prstGeom>
          <a:noFill/>
          <a:ln>
            <a:noFill/>
          </a:ln>
        </p:spPr>
      </p:pic>
      <p:pic>
        <p:nvPicPr>
          <p:cNvPr id="204" name="Google Shape;204;p7"/>
          <p:cNvPicPr preferRelativeResize="0"/>
          <p:nvPr/>
        </p:nvPicPr>
        <p:blipFill rotWithShape="1">
          <a:blip r:embed="rId5">
            <a:alphaModFix/>
          </a:blip>
          <a:srcRect b="0" l="0" r="0" t="0"/>
          <a:stretch/>
        </p:blipFill>
        <p:spPr>
          <a:xfrm>
            <a:off x="8133259" y="3299661"/>
            <a:ext cx="3829078" cy="1228734"/>
          </a:xfrm>
          <a:prstGeom prst="rect">
            <a:avLst/>
          </a:prstGeom>
          <a:noFill/>
          <a:ln>
            <a:noFill/>
          </a:ln>
        </p:spPr>
      </p:pic>
      <p:sp>
        <p:nvSpPr>
          <p:cNvPr id="205" name="Google Shape;205;p7"/>
          <p:cNvSpPr txBox="1"/>
          <p:nvPr/>
        </p:nvSpPr>
        <p:spPr>
          <a:xfrm>
            <a:off x="557240" y="6277812"/>
            <a:ext cx="61005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4: Reading Images and Montage Output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Image Size</a:t>
            </a:r>
            <a:endParaRPr/>
          </a:p>
        </p:txBody>
      </p:sp>
      <p:sp>
        <p:nvSpPr>
          <p:cNvPr id="211" name="Google Shape;211;p8"/>
          <p:cNvSpPr txBox="1"/>
          <p:nvPr>
            <p:ph idx="1" type="body"/>
          </p:nvPr>
        </p:nvSpPr>
        <p:spPr>
          <a:xfrm>
            <a:off x="677334" y="1398896"/>
            <a:ext cx="8596668" cy="519979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6600"/>
              </a:buClr>
              <a:buSzPts val="1440"/>
              <a:buChar char="►"/>
            </a:pPr>
            <a:r>
              <a:rPr lang="en-US"/>
              <a:t>Image size is a very useful attribute to know. As demonstrated in the previous problem, when we displayed the images side by side, it was clear that the two images had different dimensions (pixel sizes).</a:t>
            </a:r>
            <a:endParaRPr/>
          </a:p>
          <a:p>
            <a:pPr indent="-251459" lvl="0" marL="342900" rtl="0" algn="l">
              <a:spcBef>
                <a:spcPts val="1000"/>
              </a:spcBef>
              <a:spcAft>
                <a:spcPts val="0"/>
              </a:spcAft>
              <a:buClr>
                <a:srgbClr val="FF6600"/>
              </a:buClr>
              <a:buSzPts val="1440"/>
              <a:buNone/>
            </a:pPr>
            <a:r>
              <a:t/>
            </a:r>
            <a:endParaRPr/>
          </a:p>
          <a:p>
            <a:pPr indent="-342900" lvl="0" marL="342900" rtl="0" algn="l">
              <a:spcBef>
                <a:spcPts val="1000"/>
              </a:spcBef>
              <a:spcAft>
                <a:spcPts val="0"/>
              </a:spcAft>
              <a:buClr>
                <a:srgbClr val="FF6600"/>
              </a:buClr>
              <a:buSzPts val="1440"/>
              <a:buChar char="►"/>
            </a:pPr>
            <a:r>
              <a:rPr lang="en-US"/>
              <a:t>The following is a list of reasons why image size is useful</a:t>
            </a:r>
            <a:endParaRPr/>
          </a:p>
          <a:p>
            <a:pPr indent="-285750" lvl="1" marL="742950" rtl="0" algn="l">
              <a:spcBef>
                <a:spcPts val="1000"/>
              </a:spcBef>
              <a:spcAft>
                <a:spcPts val="0"/>
              </a:spcAft>
              <a:buClr>
                <a:srgbClr val="FF6600"/>
              </a:buClr>
              <a:buSzPts val="1280"/>
              <a:buChar char="►"/>
            </a:pPr>
            <a:r>
              <a:rPr b="1" lang="en-US"/>
              <a:t>Feature Detection: </a:t>
            </a:r>
            <a:r>
              <a:rPr lang="en-US"/>
              <a:t>Image size can affect feature detection algorithms, such as edge detection, blob analysis, and pattern recognition. Adjustments may be needed based on image dimensions.</a:t>
            </a:r>
            <a:endParaRPr/>
          </a:p>
          <a:p>
            <a:pPr indent="-285750" lvl="1" marL="742950" rtl="0" algn="l">
              <a:spcBef>
                <a:spcPts val="1000"/>
              </a:spcBef>
              <a:spcAft>
                <a:spcPts val="0"/>
              </a:spcAft>
              <a:buClr>
                <a:srgbClr val="FF6600"/>
              </a:buClr>
              <a:buSzPts val="1280"/>
              <a:buChar char="►"/>
            </a:pPr>
            <a:r>
              <a:rPr b="1" lang="en-US"/>
              <a:t>Normalization and Standardization: </a:t>
            </a:r>
            <a:r>
              <a:rPr lang="en-US"/>
              <a:t>For machine learning and image analysis, having a consistent image size is essential for normalization and standardization of input data.</a:t>
            </a:r>
            <a:endParaRPr/>
          </a:p>
          <a:p>
            <a:pPr indent="-285750" lvl="1" marL="742950" rtl="0" algn="l">
              <a:spcBef>
                <a:spcPts val="1000"/>
              </a:spcBef>
              <a:spcAft>
                <a:spcPts val="0"/>
              </a:spcAft>
              <a:buClr>
                <a:srgbClr val="FF6600"/>
              </a:buClr>
              <a:buSzPts val="1280"/>
              <a:buChar char="►"/>
            </a:pPr>
            <a:r>
              <a:rPr b="1" lang="en-US"/>
              <a:t>Resizing and Scaling</a:t>
            </a:r>
            <a:r>
              <a:rPr lang="en-US"/>
              <a:t>: To resize or scale images to a desired dimension, the original size must be known for proper adjustment.</a:t>
            </a:r>
            <a:endParaRPr/>
          </a:p>
        </p:txBody>
      </p:sp>
      <p:pic>
        <p:nvPicPr>
          <p:cNvPr id="212" name="Google Shape;212;p8"/>
          <p:cNvPicPr preferRelativeResize="0"/>
          <p:nvPr/>
        </p:nvPicPr>
        <p:blipFill rotWithShape="1">
          <a:blip r:embed="rId3">
            <a:alphaModFix/>
          </a:blip>
          <a:srcRect b="0" l="0" r="0" t="0"/>
          <a:stretch/>
        </p:blipFill>
        <p:spPr>
          <a:xfrm>
            <a:off x="9341892" y="390051"/>
            <a:ext cx="2638360" cy="3038949"/>
          </a:xfrm>
          <a:prstGeom prst="rect">
            <a:avLst/>
          </a:prstGeom>
          <a:noFill/>
          <a:ln>
            <a:noFill/>
          </a:ln>
        </p:spPr>
      </p:pic>
      <p:cxnSp>
        <p:nvCxnSpPr>
          <p:cNvPr id="213" name="Google Shape;213;p8"/>
          <p:cNvCxnSpPr/>
          <p:nvPr/>
        </p:nvCxnSpPr>
        <p:spPr>
          <a:xfrm flipH="1" rot="10800000">
            <a:off x="832513" y="5192973"/>
            <a:ext cx="566382" cy="812042"/>
          </a:xfrm>
          <a:prstGeom prst="straightConnector1">
            <a:avLst/>
          </a:prstGeom>
          <a:noFill/>
          <a:ln cap="flat" cmpd="sng" w="76200">
            <a:solidFill>
              <a:srgbClr val="FF6600"/>
            </a:solidFill>
            <a:prstDash val="solid"/>
            <a:round/>
            <a:headEnd len="sm" w="sm" type="none"/>
            <a:tailEnd len="med" w="med" type="triangle"/>
          </a:ln>
        </p:spPr>
      </p:cxnSp>
      <p:sp>
        <p:nvSpPr>
          <p:cNvPr id="214" name="Google Shape;214;p8"/>
          <p:cNvSpPr txBox="1"/>
          <p:nvPr/>
        </p:nvSpPr>
        <p:spPr>
          <a:xfrm>
            <a:off x="552735" y="6220262"/>
            <a:ext cx="56039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Very important for us when we do the flag example!</a:t>
            </a:r>
            <a:endParaRPr/>
          </a:p>
        </p:txBody>
      </p:sp>
      <p:sp>
        <p:nvSpPr>
          <p:cNvPr id="215" name="Google Shape;215;p8"/>
          <p:cNvSpPr txBox="1"/>
          <p:nvPr/>
        </p:nvSpPr>
        <p:spPr>
          <a:xfrm>
            <a:off x="9398601" y="3429000"/>
            <a:ext cx="29707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Fig. 5: Size function example in MATLAB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4161"/>
              </a:buClr>
              <a:buSzPts val="3600"/>
              <a:buFont typeface="Trebuchet MS"/>
              <a:buNone/>
            </a:pPr>
            <a:r>
              <a:rPr b="1" lang="en-US">
                <a:solidFill>
                  <a:srgbClr val="164161"/>
                </a:solidFill>
              </a:rPr>
              <a:t>Problem 2 – Image Size</a:t>
            </a:r>
            <a:endParaRPr/>
          </a:p>
        </p:txBody>
      </p:sp>
      <p:sp>
        <p:nvSpPr>
          <p:cNvPr id="221" name="Google Shape;221;p9"/>
          <p:cNvSpPr txBox="1"/>
          <p:nvPr>
            <p:ph idx="1" type="body"/>
          </p:nvPr>
        </p:nvSpPr>
        <p:spPr>
          <a:xfrm>
            <a:off x="677334" y="1405719"/>
            <a:ext cx="8596668" cy="463564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6600"/>
              </a:buClr>
              <a:buSzPts val="1440"/>
              <a:buChar char="►"/>
            </a:pPr>
            <a:r>
              <a:rPr b="0" i="0" lang="en-US">
                <a:solidFill>
                  <a:srgbClr val="212121"/>
                </a:solidFill>
                <a:latin typeface="Helvetica Neue"/>
                <a:ea typeface="Helvetica Neue"/>
                <a:cs typeface="Helvetica Neue"/>
                <a:sym typeface="Helvetica Neue"/>
              </a:rPr>
              <a:t>You can find the size of an array by using the </a:t>
            </a:r>
            <a:r>
              <a:rPr b="0" i="0" lang="en-US">
                <a:solidFill>
                  <a:srgbClr val="212121"/>
                </a:solidFill>
                <a:latin typeface="Arial"/>
                <a:ea typeface="Arial"/>
                <a:cs typeface="Arial"/>
                <a:sym typeface="Arial"/>
              </a:rPr>
              <a:t>size</a:t>
            </a:r>
            <a:r>
              <a:rPr b="0" i="0" lang="en-US">
                <a:solidFill>
                  <a:srgbClr val="212121"/>
                </a:solidFill>
                <a:latin typeface="Helvetica Neue"/>
                <a:ea typeface="Helvetica Neue"/>
                <a:cs typeface="Helvetica Neue"/>
                <a:sym typeface="Helvetica Neue"/>
              </a:rPr>
              <a:t> function. The </a:t>
            </a:r>
            <a:r>
              <a:rPr b="0" i="0" lang="en-US">
                <a:solidFill>
                  <a:srgbClr val="212121"/>
                </a:solidFill>
                <a:latin typeface="Arial"/>
                <a:ea typeface="Arial"/>
                <a:cs typeface="Arial"/>
                <a:sym typeface="Arial"/>
              </a:rPr>
              <a:t>size</a:t>
            </a:r>
            <a:r>
              <a:rPr b="0" i="0" lang="en-US">
                <a:solidFill>
                  <a:srgbClr val="212121"/>
                </a:solidFill>
                <a:latin typeface="Helvetica Neue"/>
                <a:ea typeface="Helvetica Neue"/>
                <a:cs typeface="Helvetica Neue"/>
                <a:sym typeface="Helvetica Neue"/>
              </a:rPr>
              <a:t> function returns a vector. The first element in the vector is the number of rows in the array, which corresponds to the height of the image. The second element is the number of columns in the array, which corresponds to the width of the image.</a:t>
            </a:r>
            <a:endParaRPr/>
          </a:p>
          <a:p>
            <a:pPr indent="-251459" lvl="0" marL="342900" rtl="0" algn="l">
              <a:spcBef>
                <a:spcPts val="1000"/>
              </a:spcBef>
              <a:spcAft>
                <a:spcPts val="0"/>
              </a:spcAft>
              <a:buClr>
                <a:srgbClr val="FF6600"/>
              </a:buClr>
              <a:buSzPts val="1440"/>
              <a:buNone/>
            </a:pPr>
            <a:r>
              <a:t/>
            </a:r>
            <a:endParaRPr>
              <a:solidFill>
                <a:srgbClr val="212121"/>
              </a:solidFill>
              <a:latin typeface="Helvetica Neue"/>
              <a:ea typeface="Helvetica Neue"/>
              <a:cs typeface="Helvetica Neue"/>
              <a:sym typeface="Helvetica Neue"/>
            </a:endParaRPr>
          </a:p>
          <a:p>
            <a:pPr indent="-342900" lvl="0" marL="342900" rtl="0" algn="l">
              <a:spcBef>
                <a:spcPts val="1000"/>
              </a:spcBef>
              <a:spcAft>
                <a:spcPts val="0"/>
              </a:spcAft>
              <a:buClr>
                <a:srgbClr val="FF6600"/>
              </a:buClr>
              <a:buSzPts val="1440"/>
              <a:buChar char="►"/>
            </a:pPr>
            <a:r>
              <a:rPr lang="en-US"/>
              <a:t>Navigate to this part of the Live Script and try to solve this problem:</a:t>
            </a:r>
            <a:endParaRPr/>
          </a:p>
          <a:p>
            <a:pPr indent="0" lvl="0" marL="0" rtl="0" algn="l">
              <a:spcBef>
                <a:spcPts val="1000"/>
              </a:spcBef>
              <a:spcAft>
                <a:spcPts val="0"/>
              </a:spcAft>
              <a:buSzPts val="1440"/>
              <a:buNone/>
            </a:pPr>
            <a:r>
              <a:t/>
            </a:r>
            <a:endParaRPr b="0" i="0">
              <a:solidFill>
                <a:srgbClr val="212121"/>
              </a:solidFill>
              <a:latin typeface="Helvetica Neue"/>
              <a:ea typeface="Helvetica Neue"/>
              <a:cs typeface="Helvetica Neue"/>
              <a:sym typeface="Helvetica Neue"/>
            </a:endParaRPr>
          </a:p>
          <a:p>
            <a:pPr indent="0" lvl="0" marL="0" rtl="0" algn="l">
              <a:spcBef>
                <a:spcPts val="1000"/>
              </a:spcBef>
              <a:spcAft>
                <a:spcPts val="0"/>
              </a:spcAft>
              <a:buSzPts val="1440"/>
              <a:buNone/>
            </a:pPr>
            <a:r>
              <a:t/>
            </a:r>
            <a:endParaRPr/>
          </a:p>
        </p:txBody>
      </p:sp>
      <p:pic>
        <p:nvPicPr>
          <p:cNvPr id="222" name="Google Shape;222;p9"/>
          <p:cNvPicPr preferRelativeResize="0"/>
          <p:nvPr/>
        </p:nvPicPr>
        <p:blipFill rotWithShape="1">
          <a:blip r:embed="rId3">
            <a:alphaModFix/>
          </a:blip>
          <a:srcRect b="0" l="0" r="0" t="0"/>
          <a:stretch/>
        </p:blipFill>
        <p:spPr>
          <a:xfrm>
            <a:off x="677334" y="3532348"/>
            <a:ext cx="8086121" cy="1667449"/>
          </a:xfrm>
          <a:prstGeom prst="rect">
            <a:avLst/>
          </a:prstGeom>
          <a:noFill/>
          <a:ln>
            <a:noFill/>
          </a:ln>
        </p:spPr>
      </p:pic>
      <p:sp>
        <p:nvSpPr>
          <p:cNvPr id="223" name="Google Shape;223;p9"/>
          <p:cNvSpPr/>
          <p:nvPr/>
        </p:nvSpPr>
        <p:spPr>
          <a:xfrm>
            <a:off x="5663821" y="1494430"/>
            <a:ext cx="432179" cy="211540"/>
          </a:xfrm>
          <a:prstGeom prst="ellipse">
            <a:avLst/>
          </a:prstGeom>
          <a:noFill/>
          <a:ln cap="rnd" cmpd="sng" w="190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pic>
        <p:nvPicPr>
          <p:cNvPr descr="Geometry Processing - Computer Graphics and Multimedia" id="224" name="Google Shape;224;p9"/>
          <p:cNvPicPr preferRelativeResize="0"/>
          <p:nvPr/>
        </p:nvPicPr>
        <p:blipFill rotWithShape="1">
          <a:blip r:embed="rId4">
            <a:alphaModFix/>
          </a:blip>
          <a:srcRect b="0" l="0" r="0" t="0"/>
          <a:stretch/>
        </p:blipFill>
        <p:spPr>
          <a:xfrm>
            <a:off x="6585044" y="190014"/>
            <a:ext cx="2497541" cy="10731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2024-06-04T12:50:13Z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ies>
</file>